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3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82" r:id="rId35"/>
    <p:sldId id="289" r:id="rId36"/>
  </p:sldIdLst>
  <p:sldSz cx="12192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6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cf560982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26cf5609829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cf5609829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26cf5609829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cf5609829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26cf5609829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6cf5609829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26cf5609829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cf5609829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26cf5609829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cf560982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g26cf5609829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6cf5609829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26cf5609829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6cf5609829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26cf5609829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6cf5609829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26cf5609829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cf5609829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26cf5609829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cf560982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26cf560982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6cf5609829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26cf5609829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6cf5609829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26cf5609829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cf5609829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26cf5609829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cf5609829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26cf5609829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cf5609829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26cf5609829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748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cf5609829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26cf5609829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98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cf5609829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26cf5609829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951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cf5609829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26cf5609829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925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cf5609829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26cf5609829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63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cf5609829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26cf5609829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355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cf5609829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26cf5609829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666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0550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cf560982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26cf560982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78525" y="2721800"/>
            <a:ext cx="11634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3000" b="1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78525" y="641475"/>
            <a:ext cx="116349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278525" y="577650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278525" y="3687450"/>
            <a:ext cx="11634900" cy="2930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" name="Google Shape;16;p2"/>
          <p:cNvCxnSpPr/>
          <p:nvPr/>
        </p:nvCxnSpPr>
        <p:spPr>
          <a:xfrm>
            <a:off x="278525" y="348347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>
            <a:off x="9199575" y="7225"/>
            <a:ext cx="27138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278525" y="2550"/>
            <a:ext cx="1772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4022050" y="1683650"/>
            <a:ext cx="69945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1"/>
          </p:nvPr>
        </p:nvSpPr>
        <p:spPr>
          <a:xfrm>
            <a:off x="4022050" y="4939150"/>
            <a:ext cx="69945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cxnSp>
        <p:nvCxnSpPr>
          <p:cNvPr id="130" name="Google Shape;130;p13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133" name="Google Shape;133;p13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003500" y="1713300"/>
            <a:ext cx="6116400" cy="61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42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003500" y="2499875"/>
            <a:ext cx="6116400" cy="29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742125" y="1713300"/>
            <a:ext cx="3723300" cy="3723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3" name="Google Shape;23;p3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3"/>
          <p:cNvSpPr txBox="1">
            <a:spLocks noGrp="1"/>
          </p:cNvSpPr>
          <p:nvPr>
            <p:ph type="subTitle" idx="3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3"/>
          <p:cNvCxnSpPr/>
          <p:nvPr/>
        </p:nvCxnSpPr>
        <p:spPr>
          <a:xfrm>
            <a:off x="278550" y="59925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4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293400" y="1313675"/>
            <a:ext cx="11620200" cy="7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4470425" y="3265162"/>
            <a:ext cx="329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8428350" y="3265161"/>
            <a:ext cx="329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3"/>
          </p:nvPr>
        </p:nvSpPr>
        <p:spPr>
          <a:xfrm>
            <a:off x="8428350" y="5153816"/>
            <a:ext cx="329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4"/>
          </p:nvPr>
        </p:nvSpPr>
        <p:spPr>
          <a:xfrm>
            <a:off x="4470425" y="2569388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5"/>
          </p:nvPr>
        </p:nvSpPr>
        <p:spPr>
          <a:xfrm>
            <a:off x="8428350" y="2569388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6"/>
          </p:nvPr>
        </p:nvSpPr>
        <p:spPr>
          <a:xfrm>
            <a:off x="8428350" y="4458044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7"/>
          </p:nvPr>
        </p:nvSpPr>
        <p:spPr>
          <a:xfrm>
            <a:off x="4470425" y="5153811"/>
            <a:ext cx="329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 idx="8"/>
          </p:nvPr>
        </p:nvSpPr>
        <p:spPr>
          <a:xfrm>
            <a:off x="4470425" y="4458038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38" name="Google Shape;38;p4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4"/>
          <p:cNvSpPr txBox="1">
            <a:spLocks noGrp="1"/>
          </p:cNvSpPr>
          <p:nvPr>
            <p:ph type="subTitle" idx="9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>
            <a:spLocks noGrp="1"/>
          </p:cNvSpPr>
          <p:nvPr>
            <p:ph type="pic" idx="14"/>
          </p:nvPr>
        </p:nvSpPr>
        <p:spPr>
          <a:xfrm>
            <a:off x="293500" y="2375250"/>
            <a:ext cx="3704100" cy="395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293325" y="1544725"/>
            <a:ext cx="11620200" cy="3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9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293325" y="4958375"/>
            <a:ext cx="11620200" cy="96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cxnSp>
        <p:nvCxnSpPr>
          <p:cNvPr id="45" name="Google Shape;45;p5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5"/>
          <p:cNvCxnSpPr/>
          <p:nvPr/>
        </p:nvCxnSpPr>
        <p:spPr>
          <a:xfrm>
            <a:off x="278475" y="4669000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293400" y="1486400"/>
            <a:ext cx="6812400" cy="7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293400" y="2249900"/>
            <a:ext cx="6812400" cy="3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6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>
            <a:spLocks noGrp="1"/>
          </p:cNvSpPr>
          <p:nvPr>
            <p:ph type="pic" idx="4"/>
          </p:nvPr>
        </p:nvSpPr>
        <p:spPr>
          <a:xfrm>
            <a:off x="7467750" y="1486400"/>
            <a:ext cx="4445700" cy="4717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6" name="Google Shape;56;p6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439850" y="1946050"/>
            <a:ext cx="51705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439850" y="4343250"/>
            <a:ext cx="5170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16000" y="1514400"/>
            <a:ext cx="6297600" cy="4038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1" name="Google Shape;61;p7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7"/>
          <p:cNvSpPr txBox="1">
            <a:spLocks noGrp="1"/>
          </p:cNvSpPr>
          <p:nvPr>
            <p:ph type="subTitle" idx="3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4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7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Big Title">
  <p:cSld name="CUSTOM_6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273700" y="2388500"/>
            <a:ext cx="11639700" cy="3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8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8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Recap">
  <p:cSld name="CUSTOM_2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0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293400" y="1313675"/>
            <a:ext cx="11620200" cy="7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766225" y="3303262"/>
            <a:ext cx="329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2"/>
          </p:nvPr>
        </p:nvSpPr>
        <p:spPr>
          <a:xfrm>
            <a:off x="4724150" y="3303261"/>
            <a:ext cx="329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body" idx="3"/>
          </p:nvPr>
        </p:nvSpPr>
        <p:spPr>
          <a:xfrm>
            <a:off x="5562350" y="5420516"/>
            <a:ext cx="329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title" idx="4"/>
          </p:nvPr>
        </p:nvSpPr>
        <p:spPr>
          <a:xfrm>
            <a:off x="766225" y="2531288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title" idx="5"/>
          </p:nvPr>
        </p:nvSpPr>
        <p:spPr>
          <a:xfrm>
            <a:off x="4724150" y="2531288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 idx="6"/>
          </p:nvPr>
        </p:nvSpPr>
        <p:spPr>
          <a:xfrm>
            <a:off x="5562350" y="4648544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7"/>
          </p:nvPr>
        </p:nvSpPr>
        <p:spPr>
          <a:xfrm>
            <a:off x="1604425" y="5420511"/>
            <a:ext cx="329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title" idx="8"/>
          </p:nvPr>
        </p:nvSpPr>
        <p:spPr>
          <a:xfrm>
            <a:off x="1604425" y="4648538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91" name="Google Shape;91;p10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0"/>
          <p:cNvSpPr txBox="1">
            <a:spLocks noGrp="1"/>
          </p:cNvSpPr>
          <p:nvPr>
            <p:ph type="subTitle" idx="9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1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>
            <a:spLocks noGrp="1"/>
          </p:cNvSpPr>
          <p:nvPr>
            <p:ph type="pic" idx="14"/>
          </p:nvPr>
        </p:nvSpPr>
        <p:spPr>
          <a:xfrm>
            <a:off x="9029975" y="2302425"/>
            <a:ext cx="2888400" cy="40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imeline">
  <p:cSld name="CUSTOM_1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>
            <a:spLocks noGrp="1"/>
          </p:cNvSpPr>
          <p:nvPr>
            <p:ph type="subTitle" idx="1"/>
          </p:nvPr>
        </p:nvSpPr>
        <p:spPr>
          <a:xfrm>
            <a:off x="922100" y="4038600"/>
            <a:ext cx="1448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000" b="1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ubTitle" idx="2"/>
          </p:nvPr>
        </p:nvSpPr>
        <p:spPr>
          <a:xfrm>
            <a:off x="3147025" y="4038600"/>
            <a:ext cx="1448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000" b="1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ubTitle" idx="3"/>
          </p:nvPr>
        </p:nvSpPr>
        <p:spPr>
          <a:xfrm>
            <a:off x="5371950" y="4038600"/>
            <a:ext cx="1448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000" b="1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subTitle" idx="4"/>
          </p:nvPr>
        </p:nvSpPr>
        <p:spPr>
          <a:xfrm>
            <a:off x="7596876" y="4038600"/>
            <a:ext cx="1448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000" b="1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subTitle" idx="5"/>
          </p:nvPr>
        </p:nvSpPr>
        <p:spPr>
          <a:xfrm>
            <a:off x="9821801" y="4038600"/>
            <a:ext cx="1448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000" b="1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6"/>
          </p:nvPr>
        </p:nvSpPr>
        <p:spPr>
          <a:xfrm>
            <a:off x="274538" y="5550225"/>
            <a:ext cx="27432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body" idx="7"/>
          </p:nvPr>
        </p:nvSpPr>
        <p:spPr>
          <a:xfrm>
            <a:off x="2499463" y="2642463"/>
            <a:ext cx="27432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8"/>
          </p:nvPr>
        </p:nvSpPr>
        <p:spPr>
          <a:xfrm>
            <a:off x="4724397" y="5550225"/>
            <a:ext cx="27432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9"/>
          </p:nvPr>
        </p:nvSpPr>
        <p:spPr>
          <a:xfrm>
            <a:off x="6949336" y="2642463"/>
            <a:ext cx="27432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body" idx="13"/>
          </p:nvPr>
        </p:nvSpPr>
        <p:spPr>
          <a:xfrm>
            <a:off x="9044975" y="5550225"/>
            <a:ext cx="27432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119" name="Google Shape;119;p12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2"/>
          <p:cNvSpPr txBox="1">
            <a:spLocks noGrp="1"/>
          </p:cNvSpPr>
          <p:nvPr>
            <p:ph type="subTitle" idx="14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subTitle" idx="15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ubTitle" idx="16"/>
          </p:nvPr>
        </p:nvSpPr>
        <p:spPr>
          <a:xfrm>
            <a:off x="2499463" y="2206713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ubTitle" idx="17"/>
          </p:nvPr>
        </p:nvSpPr>
        <p:spPr>
          <a:xfrm>
            <a:off x="6949336" y="2206713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ubTitle" idx="18"/>
          </p:nvPr>
        </p:nvSpPr>
        <p:spPr>
          <a:xfrm>
            <a:off x="274550" y="506270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9"/>
          </p:nvPr>
        </p:nvSpPr>
        <p:spPr>
          <a:xfrm>
            <a:off x="4722672" y="506270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ubTitle" idx="20"/>
          </p:nvPr>
        </p:nvSpPr>
        <p:spPr>
          <a:xfrm>
            <a:off x="9044975" y="506270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12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2">
            <a:alphaModFix amt="45000"/>
          </a:blip>
          <a:srcRect/>
          <a:stretch/>
        </p:blipFill>
        <p:spPr>
          <a:xfrm rot="5400000">
            <a:off x="2661276" y="-2661275"/>
            <a:ext cx="6866450" cy="121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wsreader SemiBold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4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7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7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7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3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33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3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14" Type="http://schemas.openxmlformats.org/officeDocument/2006/relationships/image" Target="../media/image17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17" Type="http://schemas.openxmlformats.org/officeDocument/2006/relationships/image" Target="../media/image20.png"  /><Relationship Id="rId18" Type="http://schemas.openxmlformats.org/officeDocument/2006/relationships/image" Target="../media/image21.png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19.png"  /><Relationship Id="rId11" Type="http://schemas.openxmlformats.org/officeDocument/2006/relationships/image" Target="../media/image27.png"  /><Relationship Id="rId12" Type="http://schemas.openxmlformats.org/officeDocument/2006/relationships/image" Target="../media/image28.png"  /><Relationship Id="rId13" Type="http://schemas.openxmlformats.org/officeDocument/2006/relationships/image" Target="../media/image29.png"  /><Relationship Id="rId14" Type="http://schemas.openxmlformats.org/officeDocument/2006/relationships/image" Target="../media/image30.png"  /><Relationship Id="rId15" Type="http://schemas.openxmlformats.org/officeDocument/2006/relationships/image" Target="../media/image31.png"  /><Relationship Id="rId16" Type="http://schemas.openxmlformats.org/officeDocument/2006/relationships/image" Target="../media/image32.png"  /><Relationship Id="rId17" Type="http://schemas.openxmlformats.org/officeDocument/2006/relationships/image" Target="../media/image33.png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18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Relationship Id="rId9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278525" y="2721800"/>
            <a:ext cx="11634900" cy="5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 Terraform )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278525" y="641475"/>
            <a:ext cx="116349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" sz="58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Newsreader"/>
                <a:sym typeface="Newsreader"/>
              </a:rPr>
              <a:t>IaC 클라우드 및 </a:t>
            </a:r>
            <a:endParaRPr sz="5800" b="1" dirty="0"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" sz="58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Newsreader"/>
                <a:sym typeface="Newsreader"/>
              </a:rPr>
              <a:t>DevOps 서비스 자동화</a:t>
            </a:r>
            <a:endParaRPr sz="5800" b="1" dirty="0"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3"/>
          </p:nvPr>
        </p:nvSpPr>
        <p:spPr>
          <a:xfrm>
            <a:off x="8860475" y="7225"/>
            <a:ext cx="30528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신세계 I&amp;C 클라우드 양성과정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4"/>
          </p:nvPr>
        </p:nvSpPr>
        <p:spPr>
          <a:xfrm>
            <a:off x="278525" y="2550"/>
            <a:ext cx="2060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3차 미니 프로젝트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921300" y="4683250"/>
            <a:ext cx="39924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이경운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7040000" y="3887575"/>
            <a:ext cx="762000" cy="61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2200" b="1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ewsreader"/>
                <a:sym typeface="Newsreader"/>
              </a:rPr>
              <a:t>3조</a:t>
            </a:r>
            <a:endParaRPr sz="2200" b="1" dirty="0">
              <a:solidFill>
                <a:schemeClr val="lt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7040000" y="4705488"/>
            <a:ext cx="762000" cy="61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2000" b="1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ewsreader"/>
                <a:sym typeface="Newsreader"/>
              </a:rPr>
              <a:t>팀장</a:t>
            </a:r>
            <a:endParaRPr sz="2000" b="1" dirty="0">
              <a:solidFill>
                <a:schemeClr val="lt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7921300" y="3850375"/>
            <a:ext cx="41340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지수와 아이들</a:t>
            </a:r>
            <a:endParaRPr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7040000" y="5523400"/>
            <a:ext cx="762000" cy="61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2000" b="1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ewsreader"/>
                <a:sym typeface="Newsreader"/>
              </a:rPr>
              <a:t>팀원</a:t>
            </a:r>
            <a:endParaRPr sz="2000" b="1" dirty="0">
              <a:solidFill>
                <a:schemeClr val="lt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7921175" y="5523400"/>
            <a:ext cx="41340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Newsreader"/>
                <a:sym typeface="Newsreader"/>
              </a:rPr>
              <a:t>김태훈, 박세환, 서동훈, 한지수 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sp>
        <p:nvSpPr>
          <p:cNvPr id="2" name="Google Shape;171;p17">
            <a:extLst>
              <a:ext uri="{FF2B5EF4-FFF2-40B4-BE49-F238E27FC236}">
                <a16:creationId xmlns:a16="http://schemas.microsoft.com/office/drawing/2014/main" id="{B784EF3A-F9EA-557C-F071-56C6F8DA05DD}"/>
              </a:ext>
            </a:extLst>
          </p:cNvPr>
          <p:cNvSpPr txBox="1">
            <a:spLocks/>
          </p:cNvSpPr>
          <p:nvPr/>
        </p:nvSpPr>
        <p:spPr>
          <a:xfrm>
            <a:off x="7921175" y="6363549"/>
            <a:ext cx="4134000" cy="38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92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Newsreader"/>
                <a:sym typeface="Newsreader"/>
              </a:rPr>
              <a:t>2024.03.27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8" name="Google Shape;428;p26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29" name="Google Shape;4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63" y="2048750"/>
            <a:ext cx="3171825" cy="35623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0" name="Google Shape;4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588" y="1930500"/>
            <a:ext cx="4205287" cy="414278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" name="Google Shape;431;p26"/>
          <p:cNvSpPr txBox="1">
            <a:spLocks noGrp="1"/>
          </p:cNvSpPr>
          <p:nvPr>
            <p:ph type="title"/>
          </p:nvPr>
        </p:nvSpPr>
        <p:spPr>
          <a:xfrm>
            <a:off x="2692753" y="1102913"/>
            <a:ext cx="21093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Subnet 설정</a:t>
            </a:r>
            <a:endParaRPr sz="1900" b="1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4459825" y="3214700"/>
            <a:ext cx="3876300" cy="436500"/>
          </a:xfrm>
          <a:prstGeom prst="frame">
            <a:avLst>
              <a:gd name="adj1" fmla="val 2563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ewsreader"/>
              <a:ea typeface="Newsreader"/>
              <a:cs typeface="Newsreader"/>
              <a:sym typeface="Newsreader"/>
            </a:endParaRPr>
          </a:p>
        </p:txBody>
      </p:sp>
      <p:cxnSp>
        <p:nvCxnSpPr>
          <p:cNvPr id="433" name="Google Shape;433;p26"/>
          <p:cNvCxnSpPr>
            <a:stCxn id="432" idx="3"/>
          </p:cNvCxnSpPr>
          <p:nvPr/>
        </p:nvCxnSpPr>
        <p:spPr>
          <a:xfrm>
            <a:off x="8336125" y="3432950"/>
            <a:ext cx="396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26"/>
          <p:cNvSpPr txBox="1">
            <a:spLocks noGrp="1"/>
          </p:cNvSpPr>
          <p:nvPr>
            <p:ph type="body" idx="4294967295"/>
          </p:nvPr>
        </p:nvSpPr>
        <p:spPr>
          <a:xfrm>
            <a:off x="8918250" y="2476500"/>
            <a:ext cx="2995200" cy="21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000" dirty="0">
                <a:latin typeface="+mn-ea"/>
                <a:ea typeface="+mn-ea"/>
              </a:rPr>
              <a:t>■</a:t>
            </a:r>
            <a:r>
              <a:rPr lang="en" sz="1200" dirty="0">
                <a:latin typeface="+mn-ea"/>
                <a:ea typeface="+mn-ea"/>
              </a:rPr>
              <a:t> 클러스터 네트워킹을 위한 설정</a:t>
            </a:r>
            <a:endParaRPr sz="12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000" dirty="0">
                <a:solidFill>
                  <a:schemeClr val="dk1"/>
                </a:solidFill>
                <a:latin typeface="+mn-ea"/>
                <a:ea typeface="+mn-ea"/>
              </a:rPr>
              <a:t>■</a:t>
            </a:r>
            <a:r>
              <a:rPr lang="en" sz="1200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en" sz="1200" dirty="0">
                <a:latin typeface="+mn-ea"/>
                <a:ea typeface="+mn-ea"/>
              </a:rPr>
              <a:t>기존의 alb, nlb 형태가 아닌 Classic lb 형태로 연결됨</a:t>
            </a:r>
            <a:endParaRPr sz="12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000" dirty="0">
                <a:solidFill>
                  <a:schemeClr val="dk1"/>
                </a:solidFill>
                <a:latin typeface="+mn-ea"/>
                <a:ea typeface="+mn-ea"/>
              </a:rPr>
              <a:t>■ </a:t>
            </a:r>
            <a:r>
              <a:rPr lang="en" sz="1200" dirty="0">
                <a:latin typeface="+mn-ea"/>
                <a:ea typeface="+mn-ea"/>
              </a:rPr>
              <a:t>Web-subnet의 경우 ASG 연결</a:t>
            </a:r>
            <a:endParaRPr sz="12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000" dirty="0">
                <a:solidFill>
                  <a:schemeClr val="dk1"/>
                </a:solidFill>
                <a:latin typeface="+mn-ea"/>
                <a:ea typeface="+mn-ea"/>
              </a:rPr>
              <a:t>■ </a:t>
            </a:r>
            <a:r>
              <a:rPr lang="en" sz="1200" dirty="0">
                <a:latin typeface="+mn-ea"/>
                <a:ea typeface="+mn-ea"/>
              </a:rPr>
              <a:t>Was-subnet의 경우 EKS 연결</a:t>
            </a:r>
            <a:endParaRPr sz="12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0" name="Google Shape;440;p27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41" name="Google Shape;4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49" y="1745300"/>
            <a:ext cx="4564050" cy="4142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2" name="Google Shape;4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875" y="1745300"/>
            <a:ext cx="4564050" cy="4142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8" name="Google Shape;448;p28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49" name="Google Shape;4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0" y="1758900"/>
            <a:ext cx="3581400" cy="32861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0" name="Google Shape;4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300" y="1758825"/>
            <a:ext cx="4010025" cy="27336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7850" y="1758800"/>
            <a:ext cx="3581400" cy="46256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2" name="Google Shape;452;p28"/>
          <p:cNvSpPr txBox="1">
            <a:spLocks noGrp="1"/>
          </p:cNvSpPr>
          <p:nvPr>
            <p:ph type="title"/>
          </p:nvPr>
        </p:nvSpPr>
        <p:spPr>
          <a:xfrm>
            <a:off x="1012626" y="1017125"/>
            <a:ext cx="1897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Gateway 설정</a:t>
            </a:r>
            <a:endParaRPr sz="1900" b="1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sp>
        <p:nvSpPr>
          <p:cNvPr id="453" name="Google Shape;453;p28"/>
          <p:cNvSpPr txBox="1">
            <a:spLocks noGrp="1"/>
          </p:cNvSpPr>
          <p:nvPr>
            <p:ph type="title"/>
          </p:nvPr>
        </p:nvSpPr>
        <p:spPr>
          <a:xfrm>
            <a:off x="4849101" y="1017125"/>
            <a:ext cx="1897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Bastion 설정</a:t>
            </a:r>
            <a:endParaRPr sz="1900" b="1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sp>
        <p:nvSpPr>
          <p:cNvPr id="454" name="Google Shape;454;p28"/>
          <p:cNvSpPr txBox="1">
            <a:spLocks noGrp="1"/>
          </p:cNvSpPr>
          <p:nvPr>
            <p:ph type="title"/>
          </p:nvPr>
        </p:nvSpPr>
        <p:spPr>
          <a:xfrm>
            <a:off x="9079651" y="1017113"/>
            <a:ext cx="1897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ASG 설정</a:t>
            </a:r>
            <a:endParaRPr sz="1900" b="1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0" name="Google Shape;460;p29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61" name="Google Shape;4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50" y="1628800"/>
            <a:ext cx="3581400" cy="46256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9092876" y="952100"/>
            <a:ext cx="1897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ASG 설정</a:t>
            </a:r>
            <a:endParaRPr sz="1900" b="1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463" name="Google Shape;4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50" y="1628788"/>
            <a:ext cx="3215689" cy="206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4" name="Google Shape;464;p29"/>
          <p:cNvSpPr txBox="1">
            <a:spLocks noGrp="1"/>
          </p:cNvSpPr>
          <p:nvPr>
            <p:ph type="title"/>
          </p:nvPr>
        </p:nvSpPr>
        <p:spPr>
          <a:xfrm>
            <a:off x="3020225" y="952075"/>
            <a:ext cx="2155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Launch conf 설정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465" name="Google Shape;4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50" y="3754500"/>
            <a:ext cx="7081774" cy="2684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6" name="Google Shape;466;p29"/>
          <p:cNvSpPr/>
          <p:nvPr/>
        </p:nvSpPr>
        <p:spPr>
          <a:xfrm>
            <a:off x="1852100" y="2791350"/>
            <a:ext cx="1071600" cy="251400"/>
          </a:xfrm>
          <a:prstGeom prst="frame">
            <a:avLst>
              <a:gd name="adj1" fmla="val 2563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ewsreader"/>
              <a:ea typeface="Newsreader"/>
              <a:cs typeface="Newsreader"/>
              <a:sym typeface="Newsreader"/>
            </a:endParaRPr>
          </a:p>
        </p:txBody>
      </p:sp>
      <p:cxnSp>
        <p:nvCxnSpPr>
          <p:cNvPr id="467" name="Google Shape;467;p29"/>
          <p:cNvCxnSpPr>
            <a:stCxn id="466" idx="3"/>
            <a:endCxn id="465" idx="3"/>
          </p:cNvCxnSpPr>
          <p:nvPr/>
        </p:nvCxnSpPr>
        <p:spPr>
          <a:xfrm>
            <a:off x="2923700" y="2917050"/>
            <a:ext cx="4859100" cy="2179500"/>
          </a:xfrm>
          <a:prstGeom prst="bentConnector3">
            <a:avLst>
              <a:gd name="adj1" fmla="val 104903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74" name="Google Shape;4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0" y="1526475"/>
            <a:ext cx="5802600" cy="4881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5" name="Google Shape;4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700" y="1526475"/>
            <a:ext cx="5523750" cy="4881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6" name="Google Shape;476;p30"/>
          <p:cNvSpPr txBox="1">
            <a:spLocks noGrp="1"/>
          </p:cNvSpPr>
          <p:nvPr>
            <p:ph type="title"/>
          </p:nvPr>
        </p:nvSpPr>
        <p:spPr>
          <a:xfrm>
            <a:off x="4964925" y="900950"/>
            <a:ext cx="2155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EKS</a:t>
            </a:r>
            <a:r>
              <a:rPr lang="en" sz="1900" b="1" dirty="0">
                <a:solidFill>
                  <a:schemeClr val="accent1"/>
                </a:solidFill>
                <a:latin typeface="Newsreader"/>
                <a:ea typeface="Newsreader"/>
                <a:cs typeface="Newsreader"/>
                <a:sym typeface="Newsreader"/>
              </a:rPr>
              <a:t> 설정</a:t>
            </a:r>
            <a:endParaRPr sz="1900" b="1" dirty="0">
              <a:solidFill>
                <a:schemeClr val="accen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2" name="Google Shape;482;p31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83" name="Google Shape;4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625" y="1820050"/>
            <a:ext cx="6353175" cy="33623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4" name="Google Shape;484;p31"/>
          <p:cNvSpPr txBox="1">
            <a:spLocks noGrp="1"/>
          </p:cNvSpPr>
          <p:nvPr>
            <p:ph type="title"/>
          </p:nvPr>
        </p:nvSpPr>
        <p:spPr>
          <a:xfrm>
            <a:off x="4884298" y="1047700"/>
            <a:ext cx="24234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EKS</a:t>
            </a:r>
            <a:r>
              <a:rPr lang="en" sz="1900" b="1" dirty="0">
                <a:solidFill>
                  <a:schemeClr val="accent1"/>
                </a:solidFill>
                <a:latin typeface="Newsreader"/>
                <a:ea typeface="Newsreader"/>
                <a:cs typeface="Newsreader"/>
                <a:sym typeface="Newsreader"/>
              </a:rPr>
              <a:t> 부가 설정</a:t>
            </a:r>
            <a:endParaRPr sz="1900" b="1" dirty="0">
              <a:solidFill>
                <a:schemeClr val="accen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2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0" name="Google Shape;490;p32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1" name="Google Shape;491;p32"/>
          <p:cNvSpPr txBox="1">
            <a:spLocks noGrp="1"/>
          </p:cNvSpPr>
          <p:nvPr>
            <p:ph type="title"/>
          </p:nvPr>
        </p:nvSpPr>
        <p:spPr>
          <a:xfrm>
            <a:off x="4884298" y="975225"/>
            <a:ext cx="24234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Node Group 설정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492" name="Google Shape;4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0" y="1586925"/>
            <a:ext cx="6121798" cy="489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3" name="Google Shape;4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150" y="1580025"/>
            <a:ext cx="5397300" cy="49076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3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9" name="Google Shape;499;p33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0" name="Google Shape;500;p33"/>
          <p:cNvSpPr txBox="1">
            <a:spLocks noGrp="1"/>
          </p:cNvSpPr>
          <p:nvPr>
            <p:ph type="title"/>
          </p:nvPr>
        </p:nvSpPr>
        <p:spPr>
          <a:xfrm>
            <a:off x="1806673" y="1186850"/>
            <a:ext cx="24234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ECR 설정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sp>
        <p:nvSpPr>
          <p:cNvPr id="501" name="Google Shape;501;p33"/>
          <p:cNvSpPr txBox="1">
            <a:spLocks noGrp="1"/>
          </p:cNvSpPr>
          <p:nvPr>
            <p:ph type="title"/>
          </p:nvPr>
        </p:nvSpPr>
        <p:spPr>
          <a:xfrm>
            <a:off x="8040448" y="1054575"/>
            <a:ext cx="24234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RDS 설정</a:t>
            </a:r>
            <a:endParaRPr sz="1900" b="1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502" name="Google Shape;5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25" y="1798550"/>
            <a:ext cx="2847975" cy="7524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3" name="Google Shape;5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825" y="2070550"/>
            <a:ext cx="4438650" cy="30003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4" name="Google Shape;5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975" y="3491875"/>
            <a:ext cx="4181475" cy="25622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5" name="Google Shape;505;p33"/>
          <p:cNvSpPr txBox="1">
            <a:spLocks noGrp="1"/>
          </p:cNvSpPr>
          <p:nvPr>
            <p:ph type="title"/>
          </p:nvPr>
        </p:nvSpPr>
        <p:spPr>
          <a:xfrm>
            <a:off x="1742998" y="2880175"/>
            <a:ext cx="24234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Provider 추가 설정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sp>
        <p:nvSpPr>
          <p:cNvPr id="506" name="Google Shape;506;p33"/>
          <p:cNvSpPr/>
          <p:nvPr/>
        </p:nvSpPr>
        <p:spPr>
          <a:xfrm>
            <a:off x="1178975" y="4418537"/>
            <a:ext cx="1427100" cy="687900"/>
          </a:xfrm>
          <a:prstGeom prst="frame">
            <a:avLst>
              <a:gd name="adj1" fmla="val 2563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  <a:cs typeface="Newsreader"/>
              <a:sym typeface="Newsreader"/>
            </a:endParaRPr>
          </a:p>
        </p:txBody>
      </p:sp>
      <p:cxnSp>
        <p:nvCxnSpPr>
          <p:cNvPr id="507" name="Google Shape;507;p33"/>
          <p:cNvCxnSpPr>
            <a:stCxn id="506" idx="3"/>
          </p:cNvCxnSpPr>
          <p:nvPr/>
        </p:nvCxnSpPr>
        <p:spPr>
          <a:xfrm>
            <a:off x="2606075" y="4762487"/>
            <a:ext cx="687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8" name="Google Shape;508;p33"/>
          <p:cNvSpPr txBox="1">
            <a:spLocks noGrp="1"/>
          </p:cNvSpPr>
          <p:nvPr>
            <p:ph type="body" idx="4294967295"/>
          </p:nvPr>
        </p:nvSpPr>
        <p:spPr>
          <a:xfrm>
            <a:off x="3388450" y="4474925"/>
            <a:ext cx="1824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200">
                <a:latin typeface="+mn-ea"/>
                <a:ea typeface="+mn-ea"/>
              </a:rPr>
              <a:t>Cloudfront - Waf 네트워크 연결</a:t>
            </a:r>
            <a:endParaRPr sz="120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4" name="Google Shape;514;p34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5" name="Google Shape;515;p34"/>
          <p:cNvSpPr txBox="1">
            <a:spLocks noGrp="1"/>
          </p:cNvSpPr>
          <p:nvPr>
            <p:ph type="title"/>
          </p:nvPr>
        </p:nvSpPr>
        <p:spPr>
          <a:xfrm>
            <a:off x="466773" y="1186850"/>
            <a:ext cx="24234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Web-lb 설정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75" y="1977150"/>
            <a:ext cx="2770150" cy="4485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7" name="Google Shape;5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558" y="1600733"/>
            <a:ext cx="3993950" cy="48617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8" name="Google Shape;5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7058" y="1600725"/>
            <a:ext cx="4226450" cy="48617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9" name="Google Shape;519;p34"/>
          <p:cNvSpPr txBox="1">
            <a:spLocks noGrp="1"/>
          </p:cNvSpPr>
          <p:nvPr>
            <p:ph type="title"/>
          </p:nvPr>
        </p:nvSpPr>
        <p:spPr>
          <a:xfrm>
            <a:off x="6155298" y="938075"/>
            <a:ext cx="24234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Was-lb 설정</a:t>
            </a:r>
            <a:endParaRPr sz="1900" b="1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5" name="Google Shape;525;p35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6" name="Google Shape;526;p35"/>
          <p:cNvSpPr txBox="1">
            <a:spLocks noGrp="1"/>
          </p:cNvSpPr>
          <p:nvPr>
            <p:ph type="title"/>
          </p:nvPr>
        </p:nvSpPr>
        <p:spPr>
          <a:xfrm>
            <a:off x="4739750" y="887125"/>
            <a:ext cx="24702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Was-container 설정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527" name="Google Shape;5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0" y="1496875"/>
            <a:ext cx="3437225" cy="48928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8" name="Google Shape;5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088" y="3903675"/>
            <a:ext cx="3028950" cy="24860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9" name="Google Shape;52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4175" y="1496875"/>
            <a:ext cx="4146450" cy="48928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0" name="Google Shape;530;p35"/>
          <p:cNvSpPr txBox="1">
            <a:spLocks noGrp="1"/>
          </p:cNvSpPr>
          <p:nvPr>
            <p:ph type="body" idx="4294967295"/>
          </p:nvPr>
        </p:nvSpPr>
        <p:spPr>
          <a:xfrm>
            <a:off x="4180425" y="2001050"/>
            <a:ext cx="2592900" cy="1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800">
                <a:latin typeface="+mn-ea"/>
                <a:ea typeface="+mn-ea"/>
              </a:rPr>
              <a:t>■</a:t>
            </a:r>
            <a:r>
              <a:rPr lang="en" sz="1200">
                <a:latin typeface="+mn-ea"/>
                <a:ea typeface="+mn-ea"/>
              </a:rPr>
              <a:t> ALB Ingress Controller를 통해 Kubernetes Ingress를 Load Balancer와 연동하여 트래픽을 라우팅</a:t>
            </a:r>
            <a:endParaRPr sz="1200">
              <a:latin typeface="+mn-ea"/>
              <a:ea typeface="+mn-ea"/>
            </a:endParaRPr>
          </a:p>
        </p:txBody>
      </p:sp>
      <p:cxnSp>
        <p:nvCxnSpPr>
          <p:cNvPr id="531" name="Google Shape;531;p35"/>
          <p:cNvCxnSpPr>
            <a:stCxn id="529" idx="1"/>
            <a:endCxn id="530" idx="3"/>
          </p:cNvCxnSpPr>
          <p:nvPr/>
        </p:nvCxnSpPr>
        <p:spPr>
          <a:xfrm rot="10800000">
            <a:off x="6773475" y="2677588"/>
            <a:ext cx="920700" cy="126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293400" y="1313675"/>
            <a:ext cx="11620200" cy="7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INDEX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4448700" y="2775662"/>
            <a:ext cx="329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000" dirty="0">
                <a:latin typeface="+mn-ea"/>
                <a:ea typeface="+mn-ea"/>
              </a:rPr>
              <a:t>■</a:t>
            </a:r>
            <a:r>
              <a:rPr lang="en" dirty="0">
                <a:latin typeface="+mn-ea"/>
                <a:ea typeface="+mn-ea"/>
              </a:rPr>
              <a:t> </a:t>
            </a:r>
            <a:r>
              <a:rPr lang="en" sz="1500" dirty="0">
                <a:latin typeface="+mn-ea"/>
                <a:ea typeface="+mn-ea"/>
              </a:rPr>
              <a:t>팀원 소개</a:t>
            </a:r>
            <a:endParaRPr sz="15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000" dirty="0">
                <a:latin typeface="+mn-ea"/>
                <a:ea typeface="+mn-ea"/>
              </a:rPr>
              <a:t>■</a:t>
            </a:r>
            <a:r>
              <a:rPr lang="en" dirty="0">
                <a:latin typeface="+mn-ea"/>
                <a:ea typeface="+mn-ea"/>
              </a:rPr>
              <a:t> </a:t>
            </a:r>
            <a:r>
              <a:rPr lang="en" sz="1500" dirty="0">
                <a:latin typeface="+mn-ea"/>
                <a:ea typeface="+mn-ea"/>
              </a:rPr>
              <a:t>프로젝트 타임라인</a:t>
            </a:r>
            <a:endParaRPr sz="1500" dirty="0">
              <a:latin typeface="+mn-ea"/>
              <a:ea typeface="+mn-ea"/>
            </a:endParaRPr>
          </a:p>
        </p:txBody>
      </p:sp>
      <p:sp>
        <p:nvSpPr>
          <p:cNvPr id="178" name="Google Shape;178;p18"/>
          <p:cNvSpPr txBox="1">
            <a:spLocks noGrp="1"/>
          </p:cNvSpPr>
          <p:nvPr>
            <p:ph type="title" idx="4"/>
          </p:nvPr>
        </p:nvSpPr>
        <p:spPr>
          <a:xfrm>
            <a:off x="4395783" y="2158563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>
                <a:latin typeface="+mj-ea"/>
                <a:ea typeface="+mj-ea"/>
              </a:rPr>
              <a:t>01 | </a:t>
            </a:r>
            <a:r>
              <a:rPr lang="en" sz="1900" dirty="0">
                <a:latin typeface="+mj-ea"/>
                <a:ea typeface="+mj-ea"/>
              </a:rPr>
              <a:t>팀원 및 일정</a:t>
            </a:r>
            <a:endParaRPr sz="1900" dirty="0">
              <a:latin typeface="+mj-ea"/>
              <a:ea typeface="+mj-ea"/>
            </a:endParaRPr>
          </a:p>
        </p:txBody>
      </p:sp>
      <p:sp>
        <p:nvSpPr>
          <p:cNvPr id="179" name="Google Shape;179;p18"/>
          <p:cNvSpPr txBox="1">
            <a:spLocks noGrp="1"/>
          </p:cNvSpPr>
          <p:nvPr>
            <p:ph type="title" idx="5"/>
          </p:nvPr>
        </p:nvSpPr>
        <p:spPr>
          <a:xfrm>
            <a:off x="8256371" y="2158576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>
                <a:latin typeface="+mj-ea"/>
                <a:ea typeface="+mj-ea"/>
              </a:rPr>
              <a:t>02 | </a:t>
            </a:r>
            <a:r>
              <a:rPr lang="en" sz="1900" dirty="0">
                <a:latin typeface="+mj-ea"/>
                <a:ea typeface="+mj-ea"/>
              </a:rPr>
              <a:t>프로젝트 개요</a:t>
            </a:r>
            <a:endParaRPr sz="1900" dirty="0">
              <a:latin typeface="+mj-ea"/>
              <a:ea typeface="+mj-ea"/>
            </a:endParaRPr>
          </a:p>
        </p:txBody>
      </p:sp>
      <p:sp>
        <p:nvSpPr>
          <p:cNvPr id="180" name="Google Shape;180;p18"/>
          <p:cNvSpPr txBox="1">
            <a:spLocks noGrp="1"/>
          </p:cNvSpPr>
          <p:nvPr>
            <p:ph type="title" idx="6"/>
          </p:nvPr>
        </p:nvSpPr>
        <p:spPr>
          <a:xfrm>
            <a:off x="8256371" y="3760962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>
                <a:latin typeface="+mj-ea"/>
                <a:ea typeface="+mj-ea"/>
              </a:rPr>
              <a:t>04 | </a:t>
            </a:r>
            <a:r>
              <a:rPr lang="en" sz="1900" dirty="0">
                <a:latin typeface="+mj-ea"/>
                <a:ea typeface="+mj-ea"/>
              </a:rPr>
              <a:t>Trouble shooting </a:t>
            </a:r>
            <a:endParaRPr sz="1900" dirty="0">
              <a:latin typeface="+mj-ea"/>
              <a:ea typeface="+mj-ea"/>
            </a:endParaRPr>
          </a:p>
        </p:txBody>
      </p:sp>
      <p:sp>
        <p:nvSpPr>
          <p:cNvPr id="181" name="Google Shape;181;p18"/>
          <p:cNvSpPr txBox="1">
            <a:spLocks noGrp="1"/>
          </p:cNvSpPr>
          <p:nvPr>
            <p:ph type="title" idx="8"/>
          </p:nvPr>
        </p:nvSpPr>
        <p:spPr>
          <a:xfrm>
            <a:off x="4417508" y="3762338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>
                <a:latin typeface="+mj-ea"/>
                <a:ea typeface="+mj-ea"/>
              </a:rPr>
              <a:t>03 | </a:t>
            </a:r>
            <a:r>
              <a:rPr lang="en" sz="1700" dirty="0">
                <a:latin typeface="+mj-ea"/>
                <a:ea typeface="+mj-ea"/>
              </a:rPr>
              <a:t>프로젝트 주요 기능 설명</a:t>
            </a:r>
            <a:endParaRPr sz="1700" dirty="0">
              <a:latin typeface="+mj-ea"/>
              <a:ea typeface="+mj-ea"/>
            </a:endParaRPr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9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3" name="Google Shape;183;p18"/>
          <p:cNvPicPr preferRelativeResize="0">
            <a:picLocks noGrp="1"/>
          </p:cNvPicPr>
          <p:nvPr>
            <p:ph type="pic" idx="14"/>
          </p:nvPr>
        </p:nvPicPr>
        <p:blipFill rotWithShape="1">
          <a:blip r:embed="rId3">
            <a:alphaModFix/>
          </a:blip>
          <a:srcRect t="2066" b="26688"/>
          <a:stretch/>
        </p:blipFill>
        <p:spPr>
          <a:xfrm>
            <a:off x="293500" y="2375250"/>
            <a:ext cx="3704102" cy="395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>
            <a:spLocks noGrp="1"/>
          </p:cNvSpPr>
          <p:nvPr>
            <p:ph type="body" idx="1"/>
          </p:nvPr>
        </p:nvSpPr>
        <p:spPr>
          <a:xfrm>
            <a:off x="8318450" y="2774262"/>
            <a:ext cx="329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000" dirty="0">
                <a:latin typeface="+mn-ea"/>
                <a:ea typeface="+mn-ea"/>
              </a:rPr>
              <a:t>■</a:t>
            </a:r>
            <a:r>
              <a:rPr lang="en" dirty="0">
                <a:latin typeface="+mn-ea"/>
                <a:ea typeface="+mn-ea"/>
              </a:rPr>
              <a:t> </a:t>
            </a:r>
            <a:r>
              <a:rPr lang="en" sz="1500" dirty="0">
                <a:latin typeface="+mn-ea"/>
                <a:ea typeface="+mn-ea"/>
              </a:rPr>
              <a:t>웹 서비스 소개</a:t>
            </a:r>
            <a:endParaRPr sz="15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000" dirty="0">
                <a:latin typeface="+mn-ea"/>
                <a:ea typeface="+mn-ea"/>
              </a:rPr>
              <a:t>■</a:t>
            </a:r>
            <a:r>
              <a:rPr lang="en" dirty="0">
                <a:latin typeface="+mn-ea"/>
                <a:ea typeface="+mn-ea"/>
              </a:rPr>
              <a:t> </a:t>
            </a:r>
            <a:r>
              <a:rPr lang="en" sz="1500" dirty="0">
                <a:latin typeface="+mn-ea"/>
                <a:ea typeface="+mn-ea"/>
              </a:rPr>
              <a:t>구성도</a:t>
            </a:r>
            <a:endParaRPr sz="1500" dirty="0">
              <a:latin typeface="+mn-ea"/>
              <a:ea typeface="+mn-ea"/>
            </a:endParaRPr>
          </a:p>
        </p:txBody>
      </p:sp>
      <p:sp>
        <p:nvSpPr>
          <p:cNvPr id="185" name="Google Shape;185;p18"/>
          <p:cNvSpPr txBox="1">
            <a:spLocks noGrp="1"/>
          </p:cNvSpPr>
          <p:nvPr>
            <p:ph type="title" idx="8"/>
          </p:nvPr>
        </p:nvSpPr>
        <p:spPr>
          <a:xfrm>
            <a:off x="4403283" y="5450288"/>
            <a:ext cx="329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>
                <a:latin typeface="+mj-ea"/>
                <a:ea typeface="+mj-ea"/>
              </a:rPr>
              <a:t>05 | </a:t>
            </a:r>
            <a:r>
              <a:rPr lang="en" sz="1700" dirty="0">
                <a:latin typeface="+mj-ea"/>
                <a:ea typeface="+mj-ea"/>
              </a:rPr>
              <a:t>후기 및 질의 응답</a:t>
            </a:r>
            <a:endParaRPr sz="1700" dirty="0">
              <a:latin typeface="+mj-ea"/>
              <a:ea typeface="+mj-ea"/>
            </a:endParaRPr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4456200" y="4460831"/>
            <a:ext cx="3294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000" dirty="0">
                <a:latin typeface="+mn-ea"/>
                <a:ea typeface="+mn-ea"/>
              </a:rPr>
              <a:t>■</a:t>
            </a:r>
            <a:r>
              <a:rPr lang="en" dirty="0">
                <a:latin typeface="+mn-ea"/>
                <a:ea typeface="+mn-ea"/>
              </a:rPr>
              <a:t> </a:t>
            </a:r>
            <a:r>
              <a:rPr lang="en" sz="1500" dirty="0">
                <a:latin typeface="+mn-ea"/>
                <a:ea typeface="+mn-ea"/>
              </a:rPr>
              <a:t>구현 기술 스택 기술</a:t>
            </a:r>
            <a:endParaRPr sz="1500" dirty="0">
              <a:latin typeface="+mn-ea"/>
              <a:ea typeface="+mn-ea"/>
            </a:endParaRPr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1"/>
          </p:nvPr>
        </p:nvSpPr>
        <p:spPr>
          <a:xfrm>
            <a:off x="8318450" y="4456662"/>
            <a:ext cx="329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000" dirty="0">
                <a:latin typeface="+mn-ea"/>
                <a:ea typeface="+mn-ea"/>
              </a:rPr>
              <a:t>■</a:t>
            </a:r>
            <a:r>
              <a:rPr lang="en" dirty="0">
                <a:latin typeface="+mn-ea"/>
                <a:ea typeface="+mn-ea"/>
              </a:rPr>
              <a:t> </a:t>
            </a:r>
            <a:r>
              <a:rPr lang="en" sz="1500" dirty="0">
                <a:latin typeface="+mn-ea"/>
                <a:ea typeface="+mn-ea"/>
              </a:rPr>
              <a:t>주요 트러블 슈팅</a:t>
            </a:r>
            <a:endParaRPr sz="15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000" dirty="0">
                <a:latin typeface="+mn-ea"/>
                <a:ea typeface="+mn-ea"/>
              </a:rPr>
              <a:t>■</a:t>
            </a:r>
            <a:r>
              <a:rPr lang="en" dirty="0">
                <a:latin typeface="+mn-ea"/>
                <a:ea typeface="+mn-ea"/>
              </a:rPr>
              <a:t> </a:t>
            </a:r>
            <a:r>
              <a:rPr lang="en" sz="1500" dirty="0">
                <a:latin typeface="+mn-ea"/>
                <a:ea typeface="+mn-ea"/>
              </a:rPr>
              <a:t>해결 방안</a:t>
            </a:r>
            <a:endParaRPr sz="15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7" name="Google Shape;537;p36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4402650" y="1043925"/>
            <a:ext cx="3386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Prometheus-Grafana 설정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539" name="Google Shape;5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900" y="1655625"/>
            <a:ext cx="3905250" cy="4686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0" name="Google Shape;5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250" y="2284275"/>
            <a:ext cx="5172075" cy="2647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7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7" name="Google Shape;547;p37"/>
          <p:cNvSpPr txBox="1">
            <a:spLocks noGrp="1"/>
          </p:cNvSpPr>
          <p:nvPr>
            <p:ph type="title"/>
          </p:nvPr>
        </p:nvSpPr>
        <p:spPr>
          <a:xfrm>
            <a:off x="1799125" y="949863"/>
            <a:ext cx="3386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CloudFront 설정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548" name="Google Shape;5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725" y="1624375"/>
            <a:ext cx="5011500" cy="48590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9" name="Google Shape;549;p37"/>
          <p:cNvSpPr txBox="1">
            <a:spLocks noGrp="1"/>
          </p:cNvSpPr>
          <p:nvPr>
            <p:ph type="title"/>
          </p:nvPr>
        </p:nvSpPr>
        <p:spPr>
          <a:xfrm>
            <a:off x="7085375" y="932450"/>
            <a:ext cx="3386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CloudWatch 설정</a:t>
            </a:r>
            <a:endParaRPr sz="1900" b="1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550" name="Google Shape;5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0850" y="1589475"/>
            <a:ext cx="4521650" cy="4893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8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6" name="Google Shape;556;p38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7" name="Google Shape;557;p38"/>
          <p:cNvSpPr txBox="1">
            <a:spLocks noGrp="1"/>
          </p:cNvSpPr>
          <p:nvPr>
            <p:ph type="title"/>
          </p:nvPr>
        </p:nvSpPr>
        <p:spPr>
          <a:xfrm>
            <a:off x="2500775" y="1232900"/>
            <a:ext cx="33867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W</a:t>
            </a:r>
            <a:r>
              <a:rPr lang="en-US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AFs</a:t>
            </a:r>
            <a:r>
              <a:rPr lang="en" sz="1900" b="1" dirty="0">
                <a:solidFill>
                  <a:schemeClr val="accent1"/>
                </a:solidFill>
                <a:latin typeface="Newsreader"/>
                <a:ea typeface="Newsreader"/>
                <a:cs typeface="Newsreader"/>
                <a:sym typeface="Newsreader"/>
              </a:rPr>
              <a:t> 설정</a:t>
            </a:r>
            <a:endParaRPr sz="1900" b="1" dirty="0">
              <a:solidFill>
                <a:schemeClr val="accen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pic>
        <p:nvPicPr>
          <p:cNvPr id="558" name="Google Shape;5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775" y="2190450"/>
            <a:ext cx="3049075" cy="3343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9" name="Google Shape;5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925" y="1542250"/>
            <a:ext cx="3783525" cy="48481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9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5" name="Google Shape;565;p39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66" name="Google Shape;5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300" y="1397050"/>
            <a:ext cx="3660900" cy="48481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7" name="Google Shape;5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438" y="2017738"/>
            <a:ext cx="3952875" cy="3209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Prometheus / Grafana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4" name="Google Shape;574;p40"/>
          <p:cNvSpPr/>
          <p:nvPr/>
        </p:nvSpPr>
        <p:spPr>
          <a:xfrm>
            <a:off x="2607011" y="1377799"/>
            <a:ext cx="742802" cy="575095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40" descr="클립아트, 그래픽, 만화 영화, 창의성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5223" y="1295123"/>
            <a:ext cx="866700" cy="79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0" descr="클립아트, 창의성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2893" y="1324880"/>
            <a:ext cx="866705" cy="763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40"/>
          <p:cNvCxnSpPr/>
          <p:nvPr/>
        </p:nvCxnSpPr>
        <p:spPr>
          <a:xfrm rot="10800000">
            <a:off x="3509299" y="1677598"/>
            <a:ext cx="5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8" name="Google Shape;578;p40"/>
          <p:cNvCxnSpPr/>
          <p:nvPr/>
        </p:nvCxnSpPr>
        <p:spPr>
          <a:xfrm rot="10800000">
            <a:off x="5474555" y="1677601"/>
            <a:ext cx="51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9" name="Google Shape;579;p40"/>
          <p:cNvSpPr txBox="1">
            <a:spLocks noGrp="1"/>
          </p:cNvSpPr>
          <p:nvPr>
            <p:ph type="title"/>
          </p:nvPr>
        </p:nvSpPr>
        <p:spPr>
          <a:xfrm>
            <a:off x="4195848" y="2196648"/>
            <a:ext cx="1165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Grafana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/>
          </p:nvPr>
        </p:nvSpPr>
        <p:spPr>
          <a:xfrm>
            <a:off x="5916986" y="2196648"/>
            <a:ext cx="165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Prometheus</a:t>
            </a:r>
            <a:endParaRPr sz="1900" b="1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581" name="Google Shape;5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7019" y="1295123"/>
            <a:ext cx="1123950" cy="10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40"/>
          <p:cNvCxnSpPr/>
          <p:nvPr/>
        </p:nvCxnSpPr>
        <p:spPr>
          <a:xfrm rot="10800000">
            <a:off x="7549034" y="1677601"/>
            <a:ext cx="51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464B340-0D29-9CE3-542A-252CE8867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246" y="2686065"/>
            <a:ext cx="7432617" cy="36460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Cloudfront / WAFs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/>
          </p:nvPr>
        </p:nvSpPr>
        <p:spPr>
          <a:xfrm>
            <a:off x="293400" y="1129014"/>
            <a:ext cx="165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Cloudfront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2ACA5-5D86-0D4F-263D-C962B007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0" y="1751979"/>
            <a:ext cx="6929035" cy="43414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73FD0B-F357-AC9B-F21B-BF597CF0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00" y="3885368"/>
            <a:ext cx="6929035" cy="2381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D9301B-142B-9458-18D1-BA7422F6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527" y="1865317"/>
            <a:ext cx="492407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2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Cloudfront / WAFs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/>
          </p:nvPr>
        </p:nvSpPr>
        <p:spPr>
          <a:xfrm>
            <a:off x="293400" y="1171256"/>
            <a:ext cx="99510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WAFs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62A7EF-E84F-C85A-6220-E13C7052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0" y="1836463"/>
            <a:ext cx="11454336" cy="38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54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Container Insights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/>
          </p:nvPr>
        </p:nvSpPr>
        <p:spPr>
          <a:xfrm>
            <a:off x="293399" y="1171256"/>
            <a:ext cx="268833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Container Insights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sp>
        <p:nvSpPr>
          <p:cNvPr id="2" name="Google Shape;229;p19">
            <a:extLst>
              <a:ext uri="{FF2B5EF4-FFF2-40B4-BE49-F238E27FC236}">
                <a16:creationId xmlns:a16="http://schemas.microsoft.com/office/drawing/2014/main" id="{BCC0727A-A444-A39D-6F93-E253A43BFBEA}"/>
              </a:ext>
            </a:extLst>
          </p:cNvPr>
          <p:cNvSpPr txBox="1">
            <a:spLocks/>
          </p:cNvSpPr>
          <p:nvPr/>
        </p:nvSpPr>
        <p:spPr>
          <a:xfrm>
            <a:off x="293399" y="1451312"/>
            <a:ext cx="10255331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marL="0" indent="0" algn="l">
              <a:buClr>
                <a:schemeClr val="dk1"/>
              </a:buClr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■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AWS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에서 제공하는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Container Insight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를 통해 클러스터의 리소스 관리</a:t>
            </a:r>
            <a:endParaRPr lang="ko-KR" altLang="en-US" sz="15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616DB-21D3-A80D-8E96-F6CE04A2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26" y="2303921"/>
            <a:ext cx="6196623" cy="41011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ACF3CD-F0C3-6F56-C062-B6A40C488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99" y="2942769"/>
            <a:ext cx="5322601" cy="1320165"/>
          </a:xfrm>
          <a:prstGeom prst="rect">
            <a:avLst/>
          </a:prstGeom>
        </p:spPr>
      </p:pic>
      <p:sp>
        <p:nvSpPr>
          <p:cNvPr id="11" name="Google Shape;229;p19">
            <a:extLst>
              <a:ext uri="{FF2B5EF4-FFF2-40B4-BE49-F238E27FC236}">
                <a16:creationId xmlns:a16="http://schemas.microsoft.com/office/drawing/2014/main" id="{7327AD37-24C3-6764-4975-10390BBEAE15}"/>
              </a:ext>
            </a:extLst>
          </p:cNvPr>
          <p:cNvSpPr txBox="1">
            <a:spLocks/>
          </p:cNvSpPr>
          <p:nvPr/>
        </p:nvSpPr>
        <p:spPr>
          <a:xfrm>
            <a:off x="612629" y="4447281"/>
            <a:ext cx="4684139" cy="34770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marL="0" indent="0" algn="l">
              <a:buClr>
                <a:schemeClr val="dk1"/>
              </a:buClr>
              <a:buFont typeface="Arial"/>
              <a:buNone/>
            </a:pPr>
            <a:r>
              <a:rPr lang="ko-KR" altLang="en-US" sz="1500" dirty="0">
                <a:latin typeface="+mn-ea"/>
                <a:ea typeface="+mn-ea"/>
              </a:rPr>
              <a:t>→ </a:t>
            </a:r>
            <a:r>
              <a:rPr lang="en-US" altLang="ko-KR" sz="1500" dirty="0">
                <a:latin typeface="+mn-ea"/>
                <a:ea typeface="+mn-ea"/>
              </a:rPr>
              <a:t>Kubernetes Control plan</a:t>
            </a:r>
            <a:r>
              <a:rPr lang="ko-KR" altLang="en-US" sz="1500" dirty="0">
                <a:latin typeface="+mn-ea"/>
                <a:ea typeface="+mn-ea"/>
              </a:rPr>
              <a:t>에서 상기와 같이 실행</a:t>
            </a:r>
          </a:p>
        </p:txBody>
      </p:sp>
    </p:spTree>
    <p:extLst>
      <p:ext uri="{BB962C8B-B14F-4D97-AF65-F5344CB8AC3E}">
        <p14:creationId xmlns:p14="http://schemas.microsoft.com/office/powerpoint/2010/main" val="2363951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CloudWatch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/>
          </p:nvPr>
        </p:nvSpPr>
        <p:spPr>
          <a:xfrm>
            <a:off x="293400" y="1129014"/>
            <a:ext cx="165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Cloud</a:t>
            </a:r>
            <a:r>
              <a:rPr lang="en-US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Watch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483D86-8E33-A9DC-4B61-B3CBB81F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36" y="1751978"/>
            <a:ext cx="5460965" cy="3562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E3BDD0-2D05-5C29-4539-948951ED5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060" y="1751979"/>
            <a:ext cx="5926390" cy="3562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663631-089E-9FFF-1ACE-C3B6F649D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458" y="4268285"/>
            <a:ext cx="4808686" cy="20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8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Cloudfront / WAFs 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/>
          </p:nvPr>
        </p:nvSpPr>
        <p:spPr>
          <a:xfrm>
            <a:off x="293400" y="1171256"/>
            <a:ext cx="99510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 dirty="0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WAFs</a:t>
            </a:r>
            <a:endParaRPr sz="1900" b="1" dirty="0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62A7EF-E84F-C85A-6220-E13C7052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0" y="1836463"/>
            <a:ext cx="11454336" cy="38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9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5380775" y="2109650"/>
            <a:ext cx="35991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 Terraform 이용 Cloudfront 구현</a:t>
            </a:r>
            <a:endParaRPr sz="1500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 Terraform 이용 WAFs 구현</a:t>
            </a:r>
            <a:endParaRPr sz="1500" dirty="0">
              <a:latin typeface="+mn-ea"/>
              <a:ea typeface="+mn-ea"/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3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01.  팀원 및 일정</a:t>
            </a:r>
            <a:endParaRPr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4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멤버 소개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95" name="Google Shape;195;p19"/>
          <p:cNvGrpSpPr/>
          <p:nvPr/>
        </p:nvGrpSpPr>
        <p:grpSpPr>
          <a:xfrm>
            <a:off x="2512743" y="1425341"/>
            <a:ext cx="366855" cy="339948"/>
            <a:chOff x="4759875" y="1027050"/>
            <a:chExt cx="277500" cy="249375"/>
          </a:xfrm>
        </p:grpSpPr>
        <p:sp>
          <p:nvSpPr>
            <p:cNvPr id="196" name="Google Shape;196;p19"/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9"/>
          <p:cNvSpPr txBox="1">
            <a:spLocks noGrp="1"/>
          </p:cNvSpPr>
          <p:nvPr>
            <p:ph type="body" idx="1"/>
          </p:nvPr>
        </p:nvSpPr>
        <p:spPr>
          <a:xfrm>
            <a:off x="3017700" y="1425350"/>
            <a:ext cx="16689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 b="1" dirty="0">
                <a:latin typeface="+mj-ea"/>
                <a:ea typeface="+mj-ea"/>
              </a:rPr>
              <a:t>팀장</a:t>
            </a:r>
            <a:r>
              <a:rPr lang="en" sz="1800" dirty="0">
                <a:latin typeface="+mj-ea"/>
                <a:ea typeface="+mj-ea"/>
              </a:rPr>
              <a:t> 이경운</a:t>
            </a:r>
            <a:endParaRPr sz="1800" dirty="0">
              <a:latin typeface="+mj-ea"/>
              <a:ea typeface="+mj-ea"/>
            </a:endParaRPr>
          </a:p>
        </p:txBody>
      </p:sp>
      <p:grpSp>
        <p:nvGrpSpPr>
          <p:cNvPr id="202" name="Google Shape;202;p19"/>
          <p:cNvGrpSpPr/>
          <p:nvPr/>
        </p:nvGrpSpPr>
        <p:grpSpPr>
          <a:xfrm>
            <a:off x="457381" y="3247165"/>
            <a:ext cx="245925" cy="363668"/>
            <a:chOff x="1978675" y="3981800"/>
            <a:chExt cx="186025" cy="266775"/>
          </a:xfrm>
        </p:grpSpPr>
        <p:sp>
          <p:nvSpPr>
            <p:cNvPr id="203" name="Google Shape;203;p19"/>
            <p:cNvSpPr/>
            <p:nvPr/>
          </p:nvSpPr>
          <p:spPr>
            <a:xfrm>
              <a:off x="1978675" y="3982250"/>
              <a:ext cx="20075" cy="266325"/>
            </a:xfrm>
            <a:custGeom>
              <a:avLst/>
              <a:gdLst/>
              <a:ahLst/>
              <a:cxnLst/>
              <a:rect l="l" t="t" r="r" b="b"/>
              <a:pathLst>
                <a:path w="803" h="10653" extrusionOk="0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2012125" y="3981800"/>
              <a:ext cx="152575" cy="119575"/>
            </a:xfrm>
            <a:custGeom>
              <a:avLst/>
              <a:gdLst/>
              <a:ahLst/>
              <a:cxnLst/>
              <a:rect l="l" t="t" r="r" b="b"/>
              <a:pathLst>
                <a:path w="6103" h="4783" extrusionOk="0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9"/>
          <p:cNvSpPr txBox="1">
            <a:spLocks noGrp="1"/>
          </p:cNvSpPr>
          <p:nvPr>
            <p:ph type="body" idx="1"/>
          </p:nvPr>
        </p:nvSpPr>
        <p:spPr>
          <a:xfrm>
            <a:off x="703300" y="3030900"/>
            <a:ext cx="7725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latin typeface="+mj-ea"/>
                <a:ea typeface="+mj-ea"/>
              </a:rPr>
              <a:t>3조</a:t>
            </a:r>
            <a:endParaRPr sz="1800" dirty="0">
              <a:latin typeface="+mj-ea"/>
              <a:ea typeface="+mj-ea"/>
            </a:endParaRPr>
          </a:p>
        </p:txBody>
      </p:sp>
      <p:cxnSp>
        <p:nvCxnSpPr>
          <p:cNvPr id="206" name="Google Shape;206;p19"/>
          <p:cNvCxnSpPr>
            <a:stCxn id="205" idx="3"/>
          </p:cNvCxnSpPr>
          <p:nvPr/>
        </p:nvCxnSpPr>
        <p:spPr>
          <a:xfrm rot="10800000" flipH="1">
            <a:off x="1475800" y="1665900"/>
            <a:ext cx="420300" cy="1763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19"/>
          <p:cNvCxnSpPr/>
          <p:nvPr/>
        </p:nvCxnSpPr>
        <p:spPr>
          <a:xfrm>
            <a:off x="1899430" y="1672730"/>
            <a:ext cx="46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oogle Shape;208;p19"/>
          <p:cNvGrpSpPr/>
          <p:nvPr/>
        </p:nvGrpSpPr>
        <p:grpSpPr>
          <a:xfrm>
            <a:off x="2552875" y="2328947"/>
            <a:ext cx="286610" cy="357601"/>
            <a:chOff x="3086700" y="1180050"/>
            <a:chExt cx="216800" cy="262325"/>
          </a:xfrm>
        </p:grpSpPr>
        <p:sp>
          <p:nvSpPr>
            <p:cNvPr id="209" name="Google Shape;209;p19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19"/>
          <p:cNvGrpSpPr/>
          <p:nvPr/>
        </p:nvGrpSpPr>
        <p:grpSpPr>
          <a:xfrm>
            <a:off x="2552875" y="3250210"/>
            <a:ext cx="286610" cy="357601"/>
            <a:chOff x="3086700" y="1180050"/>
            <a:chExt cx="216800" cy="262325"/>
          </a:xfrm>
        </p:grpSpPr>
        <p:sp>
          <p:nvSpPr>
            <p:cNvPr id="212" name="Google Shape;212;p19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19"/>
          <p:cNvGrpSpPr/>
          <p:nvPr/>
        </p:nvGrpSpPr>
        <p:grpSpPr>
          <a:xfrm>
            <a:off x="2552875" y="4171460"/>
            <a:ext cx="286610" cy="357601"/>
            <a:chOff x="3086700" y="1180050"/>
            <a:chExt cx="216800" cy="262325"/>
          </a:xfrm>
        </p:grpSpPr>
        <p:sp>
          <p:nvSpPr>
            <p:cNvPr id="215" name="Google Shape;215;p19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19"/>
          <p:cNvGrpSpPr/>
          <p:nvPr/>
        </p:nvGrpSpPr>
        <p:grpSpPr>
          <a:xfrm>
            <a:off x="2552875" y="5092710"/>
            <a:ext cx="286610" cy="357601"/>
            <a:chOff x="3086700" y="1180050"/>
            <a:chExt cx="216800" cy="262325"/>
          </a:xfrm>
        </p:grpSpPr>
        <p:sp>
          <p:nvSpPr>
            <p:cNvPr id="218" name="Google Shape;218;p19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0" name="Google Shape;220;p19"/>
          <p:cNvCxnSpPr/>
          <p:nvPr/>
        </p:nvCxnSpPr>
        <p:spPr>
          <a:xfrm>
            <a:off x="1905000" y="3431225"/>
            <a:ext cx="4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19"/>
          <p:cNvCxnSpPr/>
          <p:nvPr/>
        </p:nvCxnSpPr>
        <p:spPr>
          <a:xfrm>
            <a:off x="1894800" y="2547450"/>
            <a:ext cx="4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9"/>
          <p:cNvCxnSpPr>
            <a:stCxn id="205" idx="3"/>
          </p:cNvCxnSpPr>
          <p:nvPr/>
        </p:nvCxnSpPr>
        <p:spPr>
          <a:xfrm>
            <a:off x="1475800" y="3429000"/>
            <a:ext cx="423600" cy="1873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9"/>
          <p:cNvCxnSpPr/>
          <p:nvPr/>
        </p:nvCxnSpPr>
        <p:spPr>
          <a:xfrm>
            <a:off x="1905000" y="4365900"/>
            <a:ext cx="4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19"/>
          <p:cNvCxnSpPr/>
          <p:nvPr/>
        </p:nvCxnSpPr>
        <p:spPr>
          <a:xfrm>
            <a:off x="1895740" y="5302800"/>
            <a:ext cx="4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19"/>
          <p:cNvSpPr txBox="1">
            <a:spLocks noGrp="1"/>
          </p:cNvSpPr>
          <p:nvPr>
            <p:ph type="body" idx="1"/>
          </p:nvPr>
        </p:nvSpPr>
        <p:spPr>
          <a:xfrm>
            <a:off x="3017700" y="2328950"/>
            <a:ext cx="1668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latin typeface="+mj-ea"/>
                <a:ea typeface="+mj-ea"/>
              </a:rPr>
              <a:t>김태훈</a:t>
            </a:r>
            <a:endParaRPr sz="1800" dirty="0">
              <a:latin typeface="+mj-ea"/>
              <a:ea typeface="+mj-ea"/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1"/>
          </p:nvPr>
        </p:nvSpPr>
        <p:spPr>
          <a:xfrm>
            <a:off x="3017700" y="3244050"/>
            <a:ext cx="16782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latin typeface="+mj-ea"/>
                <a:ea typeface="+mj-ea"/>
              </a:rPr>
              <a:t>박세환</a:t>
            </a:r>
            <a:endParaRPr sz="1800" dirty="0">
              <a:latin typeface="+mj-ea"/>
              <a:ea typeface="+mj-ea"/>
            </a:endParaRPr>
          </a:p>
        </p:txBody>
      </p:sp>
      <p:sp>
        <p:nvSpPr>
          <p:cNvPr id="227" name="Google Shape;227;p19"/>
          <p:cNvSpPr txBox="1">
            <a:spLocks noGrp="1"/>
          </p:cNvSpPr>
          <p:nvPr>
            <p:ph type="body" idx="1"/>
          </p:nvPr>
        </p:nvSpPr>
        <p:spPr>
          <a:xfrm>
            <a:off x="2997150" y="4171450"/>
            <a:ext cx="1698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latin typeface="+mj-ea"/>
                <a:ea typeface="+mj-ea"/>
              </a:rPr>
              <a:t>서동훈</a:t>
            </a:r>
            <a:endParaRPr sz="1800" dirty="0">
              <a:latin typeface="+mj-ea"/>
              <a:ea typeface="+mj-ea"/>
            </a:endParaRPr>
          </a:p>
        </p:txBody>
      </p:sp>
      <p:sp>
        <p:nvSpPr>
          <p:cNvPr id="228" name="Google Shape;228;p19"/>
          <p:cNvSpPr txBox="1">
            <a:spLocks noGrp="1"/>
          </p:cNvSpPr>
          <p:nvPr>
            <p:ph type="body" idx="1"/>
          </p:nvPr>
        </p:nvSpPr>
        <p:spPr>
          <a:xfrm>
            <a:off x="3006400" y="5098850"/>
            <a:ext cx="1668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 dirty="0">
                <a:latin typeface="+mj-ea"/>
                <a:ea typeface="+mj-ea"/>
              </a:rPr>
              <a:t>한지수</a:t>
            </a:r>
            <a:endParaRPr sz="1800" dirty="0">
              <a:latin typeface="+mj-ea"/>
              <a:ea typeface="+mj-ea"/>
            </a:endParaRPr>
          </a:p>
        </p:txBody>
      </p:sp>
      <p:sp>
        <p:nvSpPr>
          <p:cNvPr id="229" name="Google Shape;229;p19"/>
          <p:cNvSpPr txBox="1">
            <a:spLocks noGrp="1"/>
          </p:cNvSpPr>
          <p:nvPr>
            <p:ph type="body" idx="1"/>
          </p:nvPr>
        </p:nvSpPr>
        <p:spPr>
          <a:xfrm>
            <a:off x="5380775" y="1236913"/>
            <a:ext cx="35991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 프로젝트 진행 관리 및 소스코드 취합 </a:t>
            </a:r>
            <a:endParaRPr sz="1500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 구현 Test</a:t>
            </a:r>
            <a:endParaRPr sz="1500" dirty="0">
              <a:latin typeface="+mn-ea"/>
              <a:ea typeface="+mn-ea"/>
            </a:endParaRPr>
          </a:p>
        </p:txBody>
      </p:sp>
      <p:sp>
        <p:nvSpPr>
          <p:cNvPr id="230" name="Google Shape;230;p19"/>
          <p:cNvSpPr txBox="1">
            <a:spLocks noGrp="1"/>
          </p:cNvSpPr>
          <p:nvPr>
            <p:ph type="body" idx="1"/>
          </p:nvPr>
        </p:nvSpPr>
        <p:spPr>
          <a:xfrm>
            <a:off x="5380775" y="3035300"/>
            <a:ext cx="36786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500" dirty="0">
                <a:latin typeface="+mn-ea"/>
                <a:ea typeface="+mn-ea"/>
              </a:rPr>
              <a:t>  발표 자료 준비 </a:t>
            </a:r>
            <a:endParaRPr sz="1500" dirty="0">
              <a:latin typeface="+mn-ea"/>
              <a:ea typeface="+mn-e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500" dirty="0">
                <a:latin typeface="+mn-ea"/>
                <a:ea typeface="+mn-ea"/>
              </a:rPr>
              <a:t>  구성도 작성</a:t>
            </a:r>
            <a:endParaRPr sz="1500" dirty="0">
              <a:latin typeface="+mn-ea"/>
              <a:ea typeface="+mn-ea"/>
            </a:endParaRPr>
          </a:p>
        </p:txBody>
      </p:sp>
      <p:sp>
        <p:nvSpPr>
          <p:cNvPr id="231" name="Google Shape;231;p19"/>
          <p:cNvSpPr txBox="1">
            <a:spLocks noGrp="1"/>
          </p:cNvSpPr>
          <p:nvPr>
            <p:ph type="body" idx="1"/>
          </p:nvPr>
        </p:nvSpPr>
        <p:spPr>
          <a:xfrm>
            <a:off x="5380775" y="3957400"/>
            <a:ext cx="36786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 Ansible 이용 bastion 초기 세팅</a:t>
            </a:r>
            <a:endParaRPr sz="1500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 Terraform 이용 Cloudwatch 구현</a:t>
            </a:r>
            <a:endParaRPr sz="1500" dirty="0">
              <a:latin typeface="+mn-ea"/>
              <a:ea typeface="+mn-ea"/>
            </a:endParaRPr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1"/>
          </p:nvPr>
        </p:nvSpPr>
        <p:spPr>
          <a:xfrm>
            <a:off x="5380800" y="4885475"/>
            <a:ext cx="36786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 Terraform 이용 인프라 구축</a:t>
            </a:r>
            <a:endParaRPr sz="1500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 Terraform 이용 서비스 배포</a:t>
            </a:r>
            <a:endParaRPr sz="1500" dirty="0">
              <a:latin typeface="+mn-ea"/>
              <a:ea typeface="+mn-ea"/>
            </a:endParaRPr>
          </a:p>
        </p:txBody>
      </p:sp>
      <p:cxnSp>
        <p:nvCxnSpPr>
          <p:cNvPr id="233" name="Google Shape;233;p19"/>
          <p:cNvCxnSpPr>
            <a:stCxn id="201" idx="3"/>
            <a:endCxn id="229" idx="1"/>
          </p:cNvCxnSpPr>
          <p:nvPr/>
        </p:nvCxnSpPr>
        <p:spPr>
          <a:xfrm>
            <a:off x="4686600" y="1632200"/>
            <a:ext cx="694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19"/>
          <p:cNvCxnSpPr>
            <a:stCxn id="225" idx="3"/>
            <a:endCxn id="192" idx="1"/>
          </p:cNvCxnSpPr>
          <p:nvPr/>
        </p:nvCxnSpPr>
        <p:spPr>
          <a:xfrm>
            <a:off x="4686600" y="2507750"/>
            <a:ext cx="69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19"/>
          <p:cNvCxnSpPr>
            <a:stCxn id="226" idx="3"/>
            <a:endCxn id="230" idx="1"/>
          </p:cNvCxnSpPr>
          <p:nvPr/>
        </p:nvCxnSpPr>
        <p:spPr>
          <a:xfrm>
            <a:off x="4695900" y="3425850"/>
            <a:ext cx="6849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19"/>
          <p:cNvCxnSpPr>
            <a:stCxn id="227" idx="3"/>
            <a:endCxn id="231" idx="1"/>
          </p:cNvCxnSpPr>
          <p:nvPr/>
        </p:nvCxnSpPr>
        <p:spPr>
          <a:xfrm>
            <a:off x="4695750" y="4350250"/>
            <a:ext cx="6849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19"/>
          <p:cNvCxnSpPr>
            <a:stCxn id="228" idx="3"/>
            <a:endCxn id="232" idx="1"/>
          </p:cNvCxnSpPr>
          <p:nvPr/>
        </p:nvCxnSpPr>
        <p:spPr>
          <a:xfrm>
            <a:off x="4675300" y="5277650"/>
            <a:ext cx="7056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04.   </a:t>
            </a:r>
            <a:r>
              <a:rPr lang="en-US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Trouble</a:t>
            </a:r>
            <a:r>
              <a:rPr lang="ko-KR" altLang="en-US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Shooting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Trouble shooting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내용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258C6-1942-5458-E885-3883246AB4C9}"/>
              </a:ext>
            </a:extLst>
          </p:cNvPr>
          <p:cNvSpPr txBox="1"/>
          <p:nvPr/>
        </p:nvSpPr>
        <p:spPr>
          <a:xfrm>
            <a:off x="406299" y="1141416"/>
            <a:ext cx="3768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latin typeface="+mn-ea"/>
                <a:ea typeface="+mn-ea"/>
              </a:rPr>
              <a:t>◆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Image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로딩 에러로 인한 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Pod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생성 불가</a:t>
            </a:r>
            <a:br>
              <a:rPr lang="ko-KR" altLang="en-US" b="1" dirty="0">
                <a:latin typeface="+mn-ea"/>
                <a:ea typeface="+mn-ea"/>
              </a:rPr>
            </a:b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475A1F-B149-F5FF-86A7-AE0909D6A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8" y="1698485"/>
            <a:ext cx="4400412" cy="6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A6DC8DAF-574C-8BB3-2D03-B761DD554F85}"/>
              </a:ext>
            </a:extLst>
          </p:cNvPr>
          <p:cNvSpPr/>
          <p:nvPr/>
        </p:nvSpPr>
        <p:spPr>
          <a:xfrm>
            <a:off x="3048001" y="1664636"/>
            <a:ext cx="901148" cy="25436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401199-FC9B-447E-8301-B4362CEA6E5D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2766633" y="1919002"/>
            <a:ext cx="731942" cy="10135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229;p19">
            <a:extLst>
              <a:ext uri="{FF2B5EF4-FFF2-40B4-BE49-F238E27FC236}">
                <a16:creationId xmlns:a16="http://schemas.microsoft.com/office/drawing/2014/main" id="{9A318702-304F-88BE-93C7-891B3E9AF551}"/>
              </a:ext>
            </a:extLst>
          </p:cNvPr>
          <p:cNvSpPr txBox="1">
            <a:spLocks/>
          </p:cNvSpPr>
          <p:nvPr/>
        </p:nvSpPr>
        <p:spPr>
          <a:xfrm>
            <a:off x="815816" y="2932541"/>
            <a:ext cx="3901633" cy="79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marL="0" indent="0" algn="l">
              <a:buClr>
                <a:schemeClr val="dk1"/>
              </a:buClr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 Mac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환경에서는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Architecture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는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arm64        </a:t>
            </a:r>
          </a:p>
          <a:p>
            <a:pPr marL="0" indent="0" algn="l">
              <a:buClr>
                <a:schemeClr val="dk1"/>
              </a:buClr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 Window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환경에서는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amd64</a:t>
            </a:r>
            <a:endParaRPr lang="ko-KR" altLang="en-US" sz="1500" dirty="0">
              <a:latin typeface="+mn-ea"/>
              <a:ea typeface="+mn-ea"/>
            </a:endParaRPr>
          </a:p>
        </p:txBody>
      </p:sp>
      <p:sp>
        <p:nvSpPr>
          <p:cNvPr id="21" name="Google Shape;229;p19">
            <a:extLst>
              <a:ext uri="{FF2B5EF4-FFF2-40B4-BE49-F238E27FC236}">
                <a16:creationId xmlns:a16="http://schemas.microsoft.com/office/drawing/2014/main" id="{222389F2-6463-92B3-B099-0B9B21E6E181}"/>
              </a:ext>
            </a:extLst>
          </p:cNvPr>
          <p:cNvSpPr txBox="1">
            <a:spLocks/>
          </p:cNvSpPr>
          <p:nvPr/>
        </p:nvSpPr>
        <p:spPr>
          <a:xfrm>
            <a:off x="643539" y="4084563"/>
            <a:ext cx="4259767" cy="79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marL="0" indent="0" algn="l">
              <a:buClr>
                <a:schemeClr val="dk1"/>
              </a:buClr>
              <a:buFont typeface="Arial"/>
              <a:buNone/>
            </a:pPr>
            <a:r>
              <a:rPr lang="en-US" altLang="ko-KR" sz="1500" dirty="0" err="1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Dockerfile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Build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하여 해당 이미지로 추후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commit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시에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Window </a:t>
            </a:r>
            <a:r>
              <a:rPr lang="en-US" altLang="ko-KR" sz="1500" dirty="0" err="1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linux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환경에서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Load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불가</a:t>
            </a:r>
            <a:endParaRPr lang="ko-KR" altLang="en-US" sz="1500" dirty="0">
              <a:latin typeface="+mn-ea"/>
              <a:ea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AE258D9-EDDF-BC85-8616-071FF41A9A7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2766633" y="3728741"/>
            <a:ext cx="6790" cy="355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8E04816-8F5E-89EC-D996-5D87668C52FA}"/>
              </a:ext>
            </a:extLst>
          </p:cNvPr>
          <p:cNvSpPr txBox="1"/>
          <p:nvPr/>
        </p:nvSpPr>
        <p:spPr>
          <a:xfrm>
            <a:off x="6868391" y="1153707"/>
            <a:ext cx="3542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latin typeface="+mn-ea"/>
                <a:ea typeface="+mn-ea"/>
              </a:rPr>
              <a:t>◆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해결 방안</a:t>
            </a:r>
          </a:p>
        </p:txBody>
      </p:sp>
      <p:sp>
        <p:nvSpPr>
          <p:cNvPr id="43" name="Google Shape;229;p19">
            <a:extLst>
              <a:ext uri="{FF2B5EF4-FFF2-40B4-BE49-F238E27FC236}">
                <a16:creationId xmlns:a16="http://schemas.microsoft.com/office/drawing/2014/main" id="{003E86DF-B869-8B84-EEAB-BC6D59283FB8}"/>
              </a:ext>
            </a:extLst>
          </p:cNvPr>
          <p:cNvSpPr txBox="1">
            <a:spLocks/>
          </p:cNvSpPr>
          <p:nvPr/>
        </p:nvSpPr>
        <p:spPr>
          <a:xfrm>
            <a:off x="6917657" y="1664636"/>
            <a:ext cx="4081647" cy="1013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marL="0" indent="0" algn="l">
              <a:buClr>
                <a:schemeClr val="dk1"/>
              </a:buClr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이를 방지하기 위해 </a:t>
            </a:r>
            <a:r>
              <a:rPr lang="en-US" altLang="ko-KR" sz="1500" dirty="0" err="1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Dockerfile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Build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및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commit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후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ECR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등록을 같은 환경에서 진행 위해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Bastion Instance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에서 진행</a:t>
            </a:r>
            <a:endParaRPr lang="ko-KR" altLang="en-US" sz="1500" dirty="0">
              <a:latin typeface="+mn-ea"/>
              <a:ea typeface="+mn-ea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FF76C55C-F1F4-2414-C6FA-A97A3EA46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57" y="3502841"/>
            <a:ext cx="4400412" cy="6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8507B93-2C7B-2B69-1C81-B0011F9BE974}"/>
              </a:ext>
            </a:extLst>
          </p:cNvPr>
          <p:cNvSpPr txBox="1"/>
          <p:nvPr/>
        </p:nvSpPr>
        <p:spPr>
          <a:xfrm>
            <a:off x="6917657" y="3022864"/>
            <a:ext cx="3542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+mn-ea"/>
                <a:ea typeface="+mn-ea"/>
              </a:rPr>
              <a:t>&lt;Bastion </a:t>
            </a:r>
            <a:r>
              <a:rPr lang="ko-KR" altLang="en-US" b="1" dirty="0">
                <a:latin typeface="+mn-ea"/>
                <a:ea typeface="+mn-ea"/>
              </a:rPr>
              <a:t>환경 </a:t>
            </a:r>
            <a:r>
              <a:rPr lang="en-US" altLang="ko-KR" b="1" dirty="0">
                <a:latin typeface="+mn-ea"/>
                <a:ea typeface="+mn-ea"/>
              </a:rPr>
              <a:t>Architecture&gt;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776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04.   </a:t>
            </a:r>
            <a:r>
              <a:rPr lang="en-US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Trouble</a:t>
            </a:r>
            <a:r>
              <a:rPr lang="ko-KR" altLang="en-US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Shooting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Trouble shooting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내용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16B31D5-4AFE-9066-307C-611E1564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51" y="1574371"/>
            <a:ext cx="2615197" cy="119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AF4B9BA-19F2-4865-B331-8FB0B79EB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461" y="1574370"/>
            <a:ext cx="3079060" cy="120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9;p19">
            <a:extLst>
              <a:ext uri="{FF2B5EF4-FFF2-40B4-BE49-F238E27FC236}">
                <a16:creationId xmlns:a16="http://schemas.microsoft.com/office/drawing/2014/main" id="{642CEB40-EEEC-C06F-E0C2-7F76A0A890AB}"/>
              </a:ext>
            </a:extLst>
          </p:cNvPr>
          <p:cNvSpPr txBox="1">
            <a:spLocks/>
          </p:cNvSpPr>
          <p:nvPr/>
        </p:nvSpPr>
        <p:spPr>
          <a:xfrm>
            <a:off x="434872" y="5167730"/>
            <a:ext cx="5793649" cy="10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marL="0" indent="0" algn="l">
              <a:buClr>
                <a:schemeClr val="dk1"/>
              </a:buClr>
              <a:buFont typeface="Arial"/>
              <a:buNone/>
            </a:pPr>
            <a:r>
              <a:rPr lang="en-US" altLang="ko-KR" sz="1500" dirty="0" err="1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Cloudfront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와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WAFs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연결 위해서는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WAFs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의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 Region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이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Global(</a:t>
            </a:r>
            <a:r>
              <a:rPr lang="en-US" altLang="ko-KR" sz="1500" dirty="0" err="1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Cloudfront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)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로 생성되어야 하는데 </a:t>
            </a:r>
            <a:endParaRPr lang="en-US" altLang="ko-KR" sz="1500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indent="0" algn="l">
              <a:buClr>
                <a:schemeClr val="dk1"/>
              </a:buClr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Terraform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으로 생성되지 않는 현상 발생</a:t>
            </a:r>
            <a:endParaRPr lang="ko-KR" altLang="en-US" sz="150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EA99B-4C18-A09B-53FE-BC6B37110462}"/>
              </a:ext>
            </a:extLst>
          </p:cNvPr>
          <p:cNvSpPr txBox="1"/>
          <p:nvPr/>
        </p:nvSpPr>
        <p:spPr>
          <a:xfrm>
            <a:off x="419551" y="1077059"/>
            <a:ext cx="4960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latin typeface="+mn-ea"/>
                <a:ea typeface="+mn-ea"/>
              </a:rPr>
              <a:t>◆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WAFs</a:t>
            </a:r>
            <a:r>
              <a:rPr lang="ko-KR" altLang="en-US" b="1" dirty="0">
                <a:latin typeface="+mn-ea"/>
                <a:ea typeface="+mn-ea"/>
              </a:rPr>
              <a:t>가 </a:t>
            </a:r>
            <a:r>
              <a:rPr lang="en-US" altLang="ko-KR" b="1" dirty="0" err="1">
                <a:latin typeface="+mn-ea"/>
                <a:ea typeface="+mn-ea"/>
              </a:rPr>
              <a:t>Cloudfront</a:t>
            </a:r>
            <a:r>
              <a:rPr lang="ko-KR" altLang="en-US" b="1" dirty="0">
                <a:latin typeface="+mn-ea"/>
                <a:ea typeface="+mn-ea"/>
              </a:rPr>
              <a:t>와 리소스 적으로 연결이 되지 않음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F96EDA15-BE77-7D93-628D-384DF37A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087" y="1574370"/>
            <a:ext cx="3079060" cy="114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97C7B-A64E-E327-6F34-DA36CFDDBD61}"/>
              </a:ext>
            </a:extLst>
          </p:cNvPr>
          <p:cNvSpPr txBox="1"/>
          <p:nvPr/>
        </p:nvSpPr>
        <p:spPr>
          <a:xfrm>
            <a:off x="6966087" y="1077059"/>
            <a:ext cx="3542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latin typeface="+mn-ea"/>
                <a:ea typeface="+mn-ea"/>
              </a:rPr>
              <a:t>◆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해결 방안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4D50C242-3B24-9735-763F-3CEB8AAC9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2" y="2918459"/>
            <a:ext cx="5793649" cy="20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C86C37F-58D3-C68F-107A-7440AA9B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087" y="2906952"/>
            <a:ext cx="4947363" cy="14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29;p19">
            <a:extLst>
              <a:ext uri="{FF2B5EF4-FFF2-40B4-BE49-F238E27FC236}">
                <a16:creationId xmlns:a16="http://schemas.microsoft.com/office/drawing/2014/main" id="{B7300A08-32CF-89FF-892F-77DD1A431D63}"/>
              </a:ext>
            </a:extLst>
          </p:cNvPr>
          <p:cNvSpPr txBox="1">
            <a:spLocks/>
          </p:cNvSpPr>
          <p:nvPr/>
        </p:nvSpPr>
        <p:spPr>
          <a:xfrm>
            <a:off x="6817647" y="4530687"/>
            <a:ext cx="5051274" cy="101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None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marL="0" indent="0" algn="l">
              <a:buClr>
                <a:schemeClr val="dk1"/>
              </a:buClr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WAFs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생성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Region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이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Global(</a:t>
            </a:r>
            <a:r>
              <a:rPr lang="en-US" altLang="ko-KR" sz="1500" dirty="0" err="1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Cloudfront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) 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대신 </a:t>
            </a:r>
            <a:endParaRPr lang="en-US" altLang="ko-KR" sz="1500" dirty="0">
              <a:solidFill>
                <a:schemeClr val="dk1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indent="0" algn="l">
              <a:buClr>
                <a:schemeClr val="dk1"/>
              </a:buClr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us-east-1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에 생성되면 </a:t>
            </a:r>
            <a:r>
              <a:rPr lang="en-US" altLang="ko-KR" sz="1500" dirty="0" err="1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Cloudfront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와 연결 가능하여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Provider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에 </a:t>
            </a:r>
            <a:r>
              <a:rPr lang="en-US" altLang="ko-KR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us-east-1</a:t>
            </a:r>
            <a:r>
              <a:rPr lang="ko-KR" altLang="en-US" sz="1500" dirty="0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을 추가 후 생성 진행</a:t>
            </a:r>
            <a:endParaRPr lang="ko-KR" altLang="en-US" sz="1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636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3"/>
          <p:cNvSpPr/>
          <p:nvPr/>
        </p:nvSpPr>
        <p:spPr>
          <a:xfrm>
            <a:off x="9638186" y="4350671"/>
            <a:ext cx="958397" cy="12128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 dirty="0">
                <a:ln>
                  <a:noFill/>
                </a:ln>
                <a:solidFill>
                  <a:schemeClr val="accent3"/>
                </a:solidFill>
                <a:latin typeface="Newsreader"/>
              </a:rPr>
              <a:t>2</a:t>
            </a:r>
          </a:p>
        </p:txBody>
      </p:sp>
      <p:sp>
        <p:nvSpPr>
          <p:cNvPr id="608" name="Google Shape;608;p43"/>
          <p:cNvSpPr/>
          <p:nvPr/>
        </p:nvSpPr>
        <p:spPr>
          <a:xfrm>
            <a:off x="293395" y="2378613"/>
            <a:ext cx="848139" cy="11517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 dirty="0">
                <a:ln>
                  <a:noFill/>
                </a:ln>
                <a:solidFill>
                  <a:schemeClr val="accent3"/>
                </a:solidFill>
                <a:latin typeface="Newsreader"/>
              </a:rPr>
              <a:t>1</a:t>
            </a:r>
          </a:p>
        </p:txBody>
      </p:sp>
      <p:sp>
        <p:nvSpPr>
          <p:cNvPr id="609" name="Google Shape;609;p43"/>
          <p:cNvSpPr txBox="1">
            <a:spLocks noGrp="1"/>
          </p:cNvSpPr>
          <p:nvPr>
            <p:ph type="title"/>
          </p:nvPr>
        </p:nvSpPr>
        <p:spPr>
          <a:xfrm>
            <a:off x="293400" y="1161275"/>
            <a:ext cx="11620200" cy="7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-KR" altLang="en-US" dirty="0"/>
              <a:t>팀원 후기</a:t>
            </a:r>
            <a:endParaRPr dirty="0"/>
          </a:p>
        </p:txBody>
      </p:sp>
      <p:sp>
        <p:nvSpPr>
          <p:cNvPr id="610" name="Google Shape;610;p43"/>
          <p:cNvSpPr txBox="1">
            <a:spLocks noGrp="1"/>
          </p:cNvSpPr>
          <p:nvPr>
            <p:ph type="body" idx="1"/>
          </p:nvPr>
        </p:nvSpPr>
        <p:spPr>
          <a:xfrm>
            <a:off x="2610951" y="2240287"/>
            <a:ext cx="9302500" cy="1523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전반적으로 프로젝트 과정에서 트러블 슈팅을 많이 해보면서 서비스를 구현했던 점이 좋았습니다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wafs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와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cloudfront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구현을 했던 점이 가장 좋았으며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팀원들이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asg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와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eks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의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로드밸런서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설정하는 과정이 제가 생각하지 못한 방법이어서 많이 배웠습니다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  <a:endParaRPr lang="ko-KR" altLang="en-US" sz="1800" b="0" dirty="0">
              <a:effectLst/>
              <a:latin typeface="+mn-ea"/>
              <a:ea typeface="+mn-ea"/>
            </a:endParaRPr>
          </a:p>
          <a:p>
            <a:pPr marL="101600" indent="0">
              <a:buNone/>
            </a:pPr>
            <a:br>
              <a:rPr lang="ko-KR" altLang="en-US" sz="1800" dirty="0">
                <a:latin typeface="+mn-ea"/>
                <a:ea typeface="+mn-ea"/>
              </a:rPr>
            </a:br>
            <a:endParaRPr sz="1800" dirty="0">
              <a:latin typeface="+mn-ea"/>
              <a:ea typeface="+mn-ea"/>
            </a:endParaRPr>
          </a:p>
        </p:txBody>
      </p:sp>
      <p:sp>
        <p:nvSpPr>
          <p:cNvPr id="613" name="Google Shape;613;p43"/>
          <p:cNvSpPr txBox="1">
            <a:spLocks noGrp="1"/>
          </p:cNvSpPr>
          <p:nvPr>
            <p:ph type="title" idx="4"/>
          </p:nvPr>
        </p:nvSpPr>
        <p:spPr>
          <a:xfrm>
            <a:off x="717464" y="2733300"/>
            <a:ext cx="184472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 altLang="en-US" dirty="0">
                <a:latin typeface="+mn-ea"/>
                <a:ea typeface="+mn-ea"/>
              </a:rPr>
              <a:t>김태훈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19" name="Google Shape;619;p43"/>
          <p:cNvSpPr txBox="1">
            <a:spLocks noGrp="1"/>
          </p:cNvSpPr>
          <p:nvPr>
            <p:ph type="subTitle" idx="1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후기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Google Shape;572;p40">
            <a:extLst>
              <a:ext uri="{FF2B5EF4-FFF2-40B4-BE49-F238E27FC236}">
                <a16:creationId xmlns:a16="http://schemas.microsoft.com/office/drawing/2014/main" id="{AD7FBED1-6BB0-55D9-3AE8-25A9EE049333}"/>
              </a:ext>
            </a:extLst>
          </p:cNvPr>
          <p:cNvSpPr txBox="1">
            <a:spLocks/>
          </p:cNvSpPr>
          <p:nvPr/>
        </p:nvSpPr>
        <p:spPr>
          <a:xfrm>
            <a:off x="252329" y="388656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marL="0" indent="0">
              <a:buSzPts val="1100"/>
              <a:buFont typeface="Newsreader"/>
              <a:buNone/>
            </a:pPr>
            <a:r>
              <a:rPr lang="en-US" b="1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b="1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및 질의 응답</a:t>
            </a:r>
            <a:r>
              <a:rPr lang="en-US" b="1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Google Shape;610;p43">
            <a:extLst>
              <a:ext uri="{FF2B5EF4-FFF2-40B4-BE49-F238E27FC236}">
                <a16:creationId xmlns:a16="http://schemas.microsoft.com/office/drawing/2014/main" id="{458388E8-135C-B26C-001C-7C84791B7172}"/>
              </a:ext>
            </a:extLst>
          </p:cNvPr>
          <p:cNvSpPr txBox="1">
            <a:spLocks/>
          </p:cNvSpPr>
          <p:nvPr/>
        </p:nvSpPr>
        <p:spPr>
          <a:xfrm>
            <a:off x="437594" y="4217455"/>
            <a:ext cx="9064215" cy="1479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배운 내용들을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IaC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로 구현해보니 좋았습니다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 bastion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EIP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를 할당하는 방법을 알지 못했지만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ansible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을 통해서 직접  설정파일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copy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실행 해서 좋았습니다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또한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IaC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를 잘하기 위해서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cloudformation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에 대한과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yaml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파일에 대한 지식들을 더욱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늘려야겠다는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 생각이 들었습니다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  <a:br>
              <a:rPr lang="ko-KR" altLang="en-US" sz="1600" dirty="0">
                <a:latin typeface="+mn-ea"/>
                <a:ea typeface="+mn-ea"/>
              </a:rPr>
            </a:br>
            <a:endParaRPr lang="ko-KR" altLang="en-US" sz="1400" b="0" dirty="0">
              <a:effectLst/>
              <a:latin typeface="+mn-ea"/>
              <a:ea typeface="+mn-ea"/>
            </a:endParaRPr>
          </a:p>
        </p:txBody>
      </p:sp>
      <p:sp>
        <p:nvSpPr>
          <p:cNvPr id="17" name="Google Shape;613;p43">
            <a:extLst>
              <a:ext uri="{FF2B5EF4-FFF2-40B4-BE49-F238E27FC236}">
                <a16:creationId xmlns:a16="http://schemas.microsoft.com/office/drawing/2014/main" id="{ABD368EB-0BED-C7F1-C9C4-6B430B6C4F6B}"/>
              </a:ext>
            </a:extLst>
          </p:cNvPr>
          <p:cNvSpPr txBox="1">
            <a:spLocks/>
          </p:cNvSpPr>
          <p:nvPr/>
        </p:nvSpPr>
        <p:spPr>
          <a:xfrm>
            <a:off x="10276410" y="4609240"/>
            <a:ext cx="184472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ko-KR" altLang="en-US" dirty="0" err="1">
                <a:latin typeface="+mn-ea"/>
                <a:ea typeface="+mn-ea"/>
              </a:rPr>
              <a:t>서동훈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5795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/>
          <p:nvPr/>
        </p:nvSpPr>
        <p:spPr>
          <a:xfrm>
            <a:off x="10845212" y="3244872"/>
            <a:ext cx="1053388" cy="11517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 dirty="0">
                <a:ln>
                  <a:noFill/>
                </a:ln>
                <a:solidFill>
                  <a:schemeClr val="accent3"/>
                </a:solidFill>
                <a:latin typeface="Newsreader"/>
              </a:rPr>
              <a:t>4</a:t>
            </a:r>
          </a:p>
        </p:txBody>
      </p:sp>
      <p:sp>
        <p:nvSpPr>
          <p:cNvPr id="606" name="Google Shape;606;p43"/>
          <p:cNvSpPr/>
          <p:nvPr/>
        </p:nvSpPr>
        <p:spPr>
          <a:xfrm>
            <a:off x="293400" y="2065937"/>
            <a:ext cx="922775" cy="11907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 dirty="0">
                <a:ln>
                  <a:noFill/>
                </a:ln>
                <a:solidFill>
                  <a:schemeClr val="accent3"/>
                </a:solidFill>
                <a:latin typeface="Newsreader"/>
              </a:rPr>
              <a:t>3</a:t>
            </a:r>
          </a:p>
        </p:txBody>
      </p:sp>
      <p:sp>
        <p:nvSpPr>
          <p:cNvPr id="607" name="Google Shape;607;p43"/>
          <p:cNvSpPr/>
          <p:nvPr/>
        </p:nvSpPr>
        <p:spPr>
          <a:xfrm>
            <a:off x="4331995" y="2378613"/>
            <a:ext cx="958397" cy="12128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1" dirty="0">
              <a:ln>
                <a:noFill/>
              </a:ln>
              <a:solidFill>
                <a:schemeClr val="accent3"/>
              </a:solidFill>
              <a:latin typeface="Newsreader"/>
            </a:endParaRPr>
          </a:p>
        </p:txBody>
      </p:sp>
      <p:sp>
        <p:nvSpPr>
          <p:cNvPr id="609" name="Google Shape;609;p43"/>
          <p:cNvSpPr txBox="1">
            <a:spLocks noGrp="1"/>
          </p:cNvSpPr>
          <p:nvPr>
            <p:ph type="title"/>
          </p:nvPr>
        </p:nvSpPr>
        <p:spPr>
          <a:xfrm>
            <a:off x="293400" y="1161275"/>
            <a:ext cx="11620200" cy="7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-KR" altLang="en-US" dirty="0">
                <a:latin typeface="+mn-ea"/>
                <a:ea typeface="+mn-ea"/>
              </a:rPr>
              <a:t>팀원 후기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19" name="Google Shape;619;p43"/>
          <p:cNvSpPr txBox="1">
            <a:spLocks noGrp="1"/>
          </p:cNvSpPr>
          <p:nvPr>
            <p:ph type="subTitle" idx="13"/>
          </p:nvPr>
        </p:nvSpPr>
        <p:spPr>
          <a:xfrm>
            <a:off x="6590850" y="388656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후기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Google Shape;572;p40">
            <a:extLst>
              <a:ext uri="{FF2B5EF4-FFF2-40B4-BE49-F238E27FC236}">
                <a16:creationId xmlns:a16="http://schemas.microsoft.com/office/drawing/2014/main" id="{AD7FBED1-6BB0-55D9-3AE8-25A9EE049333}"/>
              </a:ext>
            </a:extLst>
          </p:cNvPr>
          <p:cNvSpPr txBox="1">
            <a:spLocks/>
          </p:cNvSpPr>
          <p:nvPr/>
        </p:nvSpPr>
        <p:spPr>
          <a:xfrm>
            <a:off x="252329" y="388656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marL="0" indent="0">
              <a:buSzPts val="1100"/>
              <a:buFont typeface="Newsreader"/>
              <a:buNone/>
            </a:pPr>
            <a:r>
              <a:rPr lang="en-US" b="1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b="1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후기 및 질의 응답</a:t>
            </a:r>
            <a:r>
              <a:rPr lang="en-US" b="1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endParaRPr 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Google Shape;610;p43">
            <a:extLst>
              <a:ext uri="{FF2B5EF4-FFF2-40B4-BE49-F238E27FC236}">
                <a16:creationId xmlns:a16="http://schemas.microsoft.com/office/drawing/2014/main" id="{09A660AA-64CB-8E39-5501-31D9BC57A249}"/>
              </a:ext>
            </a:extLst>
          </p:cNvPr>
          <p:cNvSpPr txBox="1">
            <a:spLocks/>
          </p:cNvSpPr>
          <p:nvPr/>
        </p:nvSpPr>
        <p:spPr>
          <a:xfrm>
            <a:off x="2571194" y="2218890"/>
            <a:ext cx="9287650" cy="843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부족한 실력으로 최선을 다 했지만 팀원들의 도움이 없었다면 제대로 해내지 못했을 것입니다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팀원들에게는 언제나 미안하고 끝까지 같이 해줘서 감사합니다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  <a:endParaRPr lang="ko-KR" altLang="en-US" sz="1400" b="0" dirty="0">
              <a:effectLst/>
              <a:latin typeface="+mn-ea"/>
              <a:ea typeface="+mn-ea"/>
            </a:endParaRPr>
          </a:p>
        </p:txBody>
      </p:sp>
      <p:sp>
        <p:nvSpPr>
          <p:cNvPr id="24" name="Google Shape;610;p43">
            <a:extLst>
              <a:ext uri="{FF2B5EF4-FFF2-40B4-BE49-F238E27FC236}">
                <a16:creationId xmlns:a16="http://schemas.microsoft.com/office/drawing/2014/main" id="{268ED9B7-B87F-5783-B45F-05BB61A5398F}"/>
              </a:ext>
            </a:extLst>
          </p:cNvPr>
          <p:cNvSpPr txBox="1">
            <a:spLocks/>
          </p:cNvSpPr>
          <p:nvPr/>
        </p:nvSpPr>
        <p:spPr>
          <a:xfrm>
            <a:off x="293399" y="3417150"/>
            <a:ext cx="8612061" cy="843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팀장이 처음이라 부족한 점도 많았는데 다들 잘 따라주어 감사했고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팀원들이 작성한 소스를 취합하느라 개발에 많이 참여 못한 것 같아 아쉽다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  <a:br>
              <a:rPr lang="ko-KR" altLang="en-US" sz="1600" dirty="0">
                <a:latin typeface="+mn-ea"/>
                <a:ea typeface="+mn-ea"/>
              </a:rPr>
            </a:br>
            <a:endParaRPr lang="ko-KR" altLang="en-US" sz="1400" b="0" dirty="0">
              <a:effectLst/>
              <a:latin typeface="+mn-ea"/>
              <a:ea typeface="+mn-ea"/>
            </a:endParaRPr>
          </a:p>
        </p:txBody>
      </p:sp>
      <p:sp>
        <p:nvSpPr>
          <p:cNvPr id="25" name="Google Shape;613;p43">
            <a:extLst>
              <a:ext uri="{FF2B5EF4-FFF2-40B4-BE49-F238E27FC236}">
                <a16:creationId xmlns:a16="http://schemas.microsoft.com/office/drawing/2014/main" id="{5CF08577-0DFD-F61C-5237-DE09B01F29F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66224" y="2464906"/>
            <a:ext cx="184472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 altLang="en-US" dirty="0">
                <a:latin typeface="+mn-ea"/>
                <a:ea typeface="+mn-ea"/>
              </a:rPr>
              <a:t>박세환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6" name="Google Shape;613;p43">
            <a:extLst>
              <a:ext uri="{FF2B5EF4-FFF2-40B4-BE49-F238E27FC236}">
                <a16:creationId xmlns:a16="http://schemas.microsoft.com/office/drawing/2014/main" id="{18EC7D46-E42B-A9F4-546B-1DCECA6CD02B}"/>
              </a:ext>
            </a:extLst>
          </p:cNvPr>
          <p:cNvSpPr txBox="1">
            <a:spLocks/>
          </p:cNvSpPr>
          <p:nvPr/>
        </p:nvSpPr>
        <p:spPr>
          <a:xfrm>
            <a:off x="9252150" y="3687263"/>
            <a:ext cx="184472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ko-KR" altLang="en-US" dirty="0" err="1">
                <a:latin typeface="+mn-ea"/>
                <a:ea typeface="+mn-ea"/>
              </a:rPr>
              <a:t>이경운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7" name="Google Shape;605;p43">
            <a:extLst>
              <a:ext uri="{FF2B5EF4-FFF2-40B4-BE49-F238E27FC236}">
                <a16:creationId xmlns:a16="http://schemas.microsoft.com/office/drawing/2014/main" id="{78EA2C0C-7421-BFF2-90F6-D343A63D7EE9}"/>
              </a:ext>
            </a:extLst>
          </p:cNvPr>
          <p:cNvSpPr/>
          <p:nvPr/>
        </p:nvSpPr>
        <p:spPr>
          <a:xfrm>
            <a:off x="293400" y="4848385"/>
            <a:ext cx="1053388" cy="11517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1" dirty="0">
                <a:solidFill>
                  <a:schemeClr val="accent3"/>
                </a:solidFill>
                <a:latin typeface="Newsreader"/>
              </a:rPr>
              <a:t>5</a:t>
            </a:r>
            <a:endParaRPr b="1" i="1" dirty="0">
              <a:ln>
                <a:noFill/>
              </a:ln>
              <a:solidFill>
                <a:schemeClr val="accent3"/>
              </a:solidFill>
              <a:latin typeface="Newsreader"/>
            </a:endParaRPr>
          </a:p>
        </p:txBody>
      </p:sp>
      <p:sp>
        <p:nvSpPr>
          <p:cNvPr id="28" name="Google Shape;610;p43">
            <a:extLst>
              <a:ext uri="{FF2B5EF4-FFF2-40B4-BE49-F238E27FC236}">
                <a16:creationId xmlns:a16="http://schemas.microsoft.com/office/drawing/2014/main" id="{6E1A4E55-AA27-7850-160E-8E293F9B4870}"/>
              </a:ext>
            </a:extLst>
          </p:cNvPr>
          <p:cNvSpPr txBox="1">
            <a:spLocks/>
          </p:cNvSpPr>
          <p:nvPr/>
        </p:nvSpPr>
        <p:spPr>
          <a:xfrm>
            <a:off x="3182374" y="4495620"/>
            <a:ext cx="8372336" cy="178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●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ewsreader"/>
              <a:buChar char="○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ewsreader"/>
              <a:buChar char="■"/>
              <a:defRPr sz="2000" b="0" i="0" u="none" strike="noStrike" cap="none">
                <a:solidFill>
                  <a:schemeClr val="dk2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프로젝트 진행과정에서 네트워크부터 인스턴스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서비스들의 실행들을 코드로 작성이 공식문서의 정리가 잘 되어있고 예제도 쉽게 찾을 수 있던 점이 편리했습니다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아쉬운 점은 컨벤션과 디자인패턴에 대해 크게 생각하지 않고 작성을 하여 코드가 깔끔하지 않은 것이 아쉽다는 생각을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  <a:br>
              <a:rPr lang="ko-KR" altLang="en-US" sz="1600" dirty="0">
                <a:latin typeface="+mn-ea"/>
                <a:ea typeface="+mn-ea"/>
              </a:rPr>
            </a:br>
            <a:endParaRPr lang="ko-KR" altLang="en-US" sz="1400" b="0" dirty="0">
              <a:effectLst/>
              <a:latin typeface="+mn-ea"/>
              <a:ea typeface="+mn-ea"/>
            </a:endParaRPr>
          </a:p>
        </p:txBody>
      </p:sp>
      <p:sp>
        <p:nvSpPr>
          <p:cNvPr id="29" name="Google Shape;613;p43">
            <a:extLst>
              <a:ext uri="{FF2B5EF4-FFF2-40B4-BE49-F238E27FC236}">
                <a16:creationId xmlns:a16="http://schemas.microsoft.com/office/drawing/2014/main" id="{1C4336E1-7B58-767F-34C2-0E843E8CC121}"/>
              </a:ext>
            </a:extLst>
          </p:cNvPr>
          <p:cNvSpPr txBox="1">
            <a:spLocks/>
          </p:cNvSpPr>
          <p:nvPr/>
        </p:nvSpPr>
        <p:spPr>
          <a:xfrm>
            <a:off x="1068903" y="5303055"/>
            <a:ext cx="184472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한지수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0"/>
          <p:cNvSpPr/>
          <p:nvPr/>
        </p:nvSpPr>
        <p:spPr>
          <a:xfrm>
            <a:off x="949381" y="2503375"/>
            <a:ext cx="9493330" cy="165780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 dirty="0">
                <a:ln>
                  <a:noFill/>
                </a:ln>
                <a:solidFill>
                  <a:schemeClr val="accent3"/>
                </a:solidFill>
                <a:latin typeface="Newsreader"/>
              </a:rPr>
              <a:t>THANK YOU!</a:t>
            </a:r>
          </a:p>
        </p:txBody>
      </p:sp>
      <p:sp>
        <p:nvSpPr>
          <p:cNvPr id="756" name="Google Shape;756;p50"/>
          <p:cNvSpPr txBox="1">
            <a:spLocks noGrp="1"/>
          </p:cNvSpPr>
          <p:nvPr>
            <p:ph type="title"/>
          </p:nvPr>
        </p:nvSpPr>
        <p:spPr>
          <a:xfrm>
            <a:off x="1696053" y="1953775"/>
            <a:ext cx="7860683" cy="209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6000" i="1" dirty="0"/>
              <a:t>THANK YOU!</a:t>
            </a:r>
            <a:endParaRPr sz="6000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20"/>
          <p:cNvCxnSpPr/>
          <p:nvPr/>
        </p:nvCxnSpPr>
        <p:spPr>
          <a:xfrm>
            <a:off x="2817825" y="2354800"/>
            <a:ext cx="8625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0"/>
          <p:cNvSpPr/>
          <p:nvPr/>
        </p:nvSpPr>
        <p:spPr>
          <a:xfrm>
            <a:off x="2365321" y="1875875"/>
            <a:ext cx="940500" cy="9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106571" y="1050575"/>
            <a:ext cx="11634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PROJECT TIMELINE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922100" y="4038600"/>
            <a:ext cx="1448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1999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3"/>
          </p:nvPr>
        </p:nvSpPr>
        <p:spPr>
          <a:xfrm>
            <a:off x="5371950" y="4038600"/>
            <a:ext cx="1448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2015</a:t>
            </a: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5"/>
          </p:nvPr>
        </p:nvSpPr>
        <p:spPr>
          <a:xfrm>
            <a:off x="2190896" y="2042675"/>
            <a:ext cx="128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3/20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14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 팀원 및 일정</a:t>
            </a:r>
            <a:endParaRPr sz="20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15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타임라인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16"/>
          </p:nvPr>
        </p:nvSpPr>
        <p:spPr>
          <a:xfrm>
            <a:off x="210822" y="2913825"/>
            <a:ext cx="1971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000"/>
              <a:buNone/>
            </a:pPr>
            <a:r>
              <a:rPr lang="en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인프라 구축</a:t>
            </a:r>
            <a:endParaRPr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16"/>
          </p:nvPr>
        </p:nvSpPr>
        <p:spPr>
          <a:xfrm>
            <a:off x="210822" y="3681100"/>
            <a:ext cx="1971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000"/>
              <a:buNone/>
            </a:pPr>
            <a:r>
              <a:rPr lang="en" sz="180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배포</a:t>
            </a:r>
            <a:endParaRPr sz="1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2" name="Google Shape;252;p20"/>
          <p:cNvSpPr txBox="1">
            <a:spLocks noGrp="1"/>
          </p:cNvSpPr>
          <p:nvPr>
            <p:ph type="subTitle" idx="16"/>
          </p:nvPr>
        </p:nvSpPr>
        <p:spPr>
          <a:xfrm>
            <a:off x="210825" y="4501678"/>
            <a:ext cx="1971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000"/>
              <a:buNone/>
            </a:pPr>
            <a:r>
              <a:rPr lang="en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 시스템 </a:t>
            </a:r>
          </a:p>
          <a:p>
            <a:pPr marL="0" lvl="0" indent="0" algn="ctr" rtl="0">
              <a:lnSpc>
                <a:spcPct val="0"/>
              </a:lnSpc>
              <a:spcBef>
                <a:spcPts val="0"/>
              </a:spcBef>
              <a:spcAft>
                <a:spcPts val="2100"/>
              </a:spcAft>
              <a:buSzPts val="2000"/>
              <a:buNone/>
            </a:pPr>
            <a:r>
              <a:rPr lang="en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endParaRPr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6"/>
          </p:nvPr>
        </p:nvSpPr>
        <p:spPr>
          <a:xfrm>
            <a:off x="210822" y="5322225"/>
            <a:ext cx="1971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000"/>
              <a:buNone/>
            </a:pPr>
            <a:r>
              <a:rPr lang="en" sz="1800">
                <a:latin typeface="HY헤드라인M" panose="02030600000101010101" pitchFamily="18" charset="-127"/>
                <a:ea typeface="HY헤드라인M" panose="02030600000101010101" pitchFamily="18" charset="-127"/>
              </a:rPr>
              <a:t>문서화 작업</a:t>
            </a:r>
            <a:endParaRPr sz="1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16"/>
          </p:nvPr>
        </p:nvSpPr>
        <p:spPr>
          <a:xfrm>
            <a:off x="210822" y="6097475"/>
            <a:ext cx="1971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000"/>
              <a:buNone/>
            </a:pPr>
            <a:r>
              <a:rPr lang="en" sz="1800">
                <a:latin typeface="HY헤드라인M" panose="02030600000101010101" pitchFamily="18" charset="-127"/>
                <a:ea typeface="HY헤드라인M" panose="02030600000101010101" pitchFamily="18" charset="-127"/>
              </a:rPr>
              <a:t>발표 자료 정리</a:t>
            </a:r>
            <a:endParaRPr sz="1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3567033" y="1875875"/>
            <a:ext cx="940500" cy="9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5"/>
          </p:nvPr>
        </p:nvSpPr>
        <p:spPr>
          <a:xfrm>
            <a:off x="3414733" y="2051338"/>
            <a:ext cx="128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3/21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4812146" y="1875875"/>
            <a:ext cx="940500" cy="9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5"/>
          </p:nvPr>
        </p:nvSpPr>
        <p:spPr>
          <a:xfrm>
            <a:off x="4637721" y="2042675"/>
            <a:ext cx="128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3/22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9" name="Google Shape;259;p20"/>
          <p:cNvSpPr/>
          <p:nvPr/>
        </p:nvSpPr>
        <p:spPr>
          <a:xfrm>
            <a:off x="6078946" y="1875875"/>
            <a:ext cx="940500" cy="9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260" name="Google Shape;260;p20"/>
          <p:cNvSpPr txBox="1">
            <a:spLocks noGrp="1"/>
          </p:cNvSpPr>
          <p:nvPr>
            <p:ph type="subTitle" idx="5"/>
          </p:nvPr>
        </p:nvSpPr>
        <p:spPr>
          <a:xfrm>
            <a:off x="5904521" y="2042675"/>
            <a:ext cx="128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3/23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7313421" y="1875875"/>
            <a:ext cx="940500" cy="9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5"/>
          </p:nvPr>
        </p:nvSpPr>
        <p:spPr>
          <a:xfrm>
            <a:off x="7138996" y="2042675"/>
            <a:ext cx="128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3/24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3" name="Google Shape;263;p20"/>
          <p:cNvSpPr/>
          <p:nvPr/>
        </p:nvSpPr>
        <p:spPr>
          <a:xfrm>
            <a:off x="8532133" y="1875875"/>
            <a:ext cx="940500" cy="9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5"/>
          </p:nvPr>
        </p:nvSpPr>
        <p:spPr>
          <a:xfrm>
            <a:off x="8357708" y="2042675"/>
            <a:ext cx="128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3/25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9751721" y="1875875"/>
            <a:ext cx="940500" cy="9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266" name="Google Shape;266;p20"/>
          <p:cNvSpPr txBox="1">
            <a:spLocks noGrp="1"/>
          </p:cNvSpPr>
          <p:nvPr>
            <p:ph type="subTitle" idx="5"/>
          </p:nvPr>
        </p:nvSpPr>
        <p:spPr>
          <a:xfrm>
            <a:off x="9577296" y="2042675"/>
            <a:ext cx="128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3/26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10972171" y="1875875"/>
            <a:ext cx="940500" cy="9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5"/>
          </p:nvPr>
        </p:nvSpPr>
        <p:spPr>
          <a:xfrm>
            <a:off x="10797746" y="2042675"/>
            <a:ext cx="128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3/27</a:t>
            </a:r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2365325" y="3096525"/>
            <a:ext cx="3387300" cy="24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6090025" y="3863800"/>
            <a:ext cx="4602300" cy="24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6090025" y="4684375"/>
            <a:ext cx="4602300" cy="24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8528325" y="5504950"/>
            <a:ext cx="3387300" cy="24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9751725" y="6280175"/>
            <a:ext cx="2160900" cy="24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>
            <a:spLocks noGrp="1"/>
          </p:cNvSpPr>
          <p:nvPr>
            <p:ph type="body" idx="1"/>
          </p:nvPr>
        </p:nvSpPr>
        <p:spPr>
          <a:xfrm>
            <a:off x="293325" y="4958375"/>
            <a:ext cx="11620200" cy="14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+mn-ea"/>
                <a:ea typeface="+mn-ea"/>
              </a:rPr>
              <a:t>위치 서비스 기반으로 주변 음식점 검색</a:t>
            </a:r>
            <a:endParaRPr dirty="0">
              <a:latin typeface="+mn-ea"/>
              <a:ea typeface="+mn-e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+mn-ea"/>
                <a:ea typeface="+mn-ea"/>
              </a:rPr>
              <a:t>음식 월드컵을 통해 음식 결정</a:t>
            </a:r>
            <a:endParaRPr dirty="0">
              <a:latin typeface="+mn-ea"/>
              <a:ea typeface="+mn-e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+mn-ea"/>
                <a:ea typeface="+mn-ea"/>
              </a:rPr>
              <a:t>게시판을 이용한 커뮤니티 서비스 제공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79" name="Google Shape;279;p21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  프로젝트 개요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0" name="Google Shape;280;p21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웹 서비스 소개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1" name="Google Shape;2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00" y="1012975"/>
            <a:ext cx="3825876" cy="351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608" y="1012975"/>
            <a:ext cx="3485650" cy="35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7575" y="1012975"/>
            <a:ext cx="3825875" cy="34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  프로젝트 개요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구성도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90" name="Google Shape;290;p22"/>
          <p:cNvGrpSpPr/>
          <p:nvPr/>
        </p:nvGrpSpPr>
        <p:grpSpPr>
          <a:xfrm>
            <a:off x="475774" y="979721"/>
            <a:ext cx="11240470" cy="5453859"/>
            <a:chOff x="4611322" y="1567358"/>
            <a:chExt cx="13032429" cy="7497744"/>
          </a:xfrm>
        </p:grpSpPr>
        <p:cxnSp>
          <p:nvCxnSpPr>
            <p:cNvPr id="291" name="Google Shape;291;p22"/>
            <p:cNvCxnSpPr>
              <a:stCxn id="292" idx="3"/>
              <a:endCxn id="293" idx="1"/>
            </p:cNvCxnSpPr>
            <p:nvPr/>
          </p:nvCxnSpPr>
          <p:spPr>
            <a:xfrm>
              <a:off x="10352352" y="2948726"/>
              <a:ext cx="432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94" name="Google Shape;294;p22"/>
            <p:cNvGrpSpPr/>
            <p:nvPr/>
          </p:nvGrpSpPr>
          <p:grpSpPr>
            <a:xfrm>
              <a:off x="4611322" y="1567358"/>
              <a:ext cx="13032429" cy="7497744"/>
              <a:chOff x="4611322" y="1567358"/>
              <a:chExt cx="13032429" cy="7497744"/>
            </a:xfrm>
          </p:grpSpPr>
          <p:sp>
            <p:nvSpPr>
              <p:cNvPr id="295" name="Google Shape;295;p22"/>
              <p:cNvSpPr txBox="1"/>
              <p:nvPr/>
            </p:nvSpPr>
            <p:spPr>
              <a:xfrm>
                <a:off x="16513643" y="6963269"/>
                <a:ext cx="1099500" cy="6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Container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insight</a:t>
                </a:r>
                <a:endParaRPr/>
              </a:p>
            </p:txBody>
          </p:sp>
          <p:grpSp>
            <p:nvGrpSpPr>
              <p:cNvPr id="296" name="Google Shape;296;p22"/>
              <p:cNvGrpSpPr/>
              <p:nvPr/>
            </p:nvGrpSpPr>
            <p:grpSpPr>
              <a:xfrm>
                <a:off x="4611322" y="1567358"/>
                <a:ext cx="13032429" cy="7497744"/>
                <a:chOff x="4611322" y="1567358"/>
                <a:chExt cx="13032429" cy="7497744"/>
              </a:xfrm>
            </p:grpSpPr>
            <p:pic>
              <p:nvPicPr>
                <p:cNvPr id="297" name="Google Shape;297;p22" descr="그래픽, 디자인이(가) 표시된 사진&#10;&#10;자동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6847406" y="5067597"/>
                  <a:ext cx="432000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8" name="Google Shape;298;p22"/>
                <p:cNvSpPr txBox="1"/>
                <p:nvPr/>
              </p:nvSpPr>
              <p:spPr>
                <a:xfrm>
                  <a:off x="16376252" y="5497217"/>
                  <a:ext cx="1267500" cy="38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Cloudwatch</a:t>
                  </a:r>
                  <a:endParaRPr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9" name="Google Shape;299;p22"/>
                <p:cNvGrpSpPr/>
                <p:nvPr/>
              </p:nvGrpSpPr>
              <p:grpSpPr>
                <a:xfrm>
                  <a:off x="4611322" y="1567358"/>
                  <a:ext cx="12702977" cy="7497744"/>
                  <a:chOff x="4611322" y="1567358"/>
                  <a:chExt cx="12702977" cy="7497744"/>
                </a:xfrm>
              </p:grpSpPr>
              <p:grpSp>
                <p:nvGrpSpPr>
                  <p:cNvPr id="300" name="Google Shape;300;p22"/>
                  <p:cNvGrpSpPr/>
                  <p:nvPr/>
                </p:nvGrpSpPr>
                <p:grpSpPr>
                  <a:xfrm>
                    <a:off x="4611322" y="1567358"/>
                    <a:ext cx="11201656" cy="7497744"/>
                    <a:chOff x="4191031" y="1562092"/>
                    <a:chExt cx="11201656" cy="7497744"/>
                  </a:xfrm>
                </p:grpSpPr>
                <p:grpSp>
                  <p:nvGrpSpPr>
                    <p:cNvPr id="301" name="Google Shape;301;p22"/>
                    <p:cNvGrpSpPr/>
                    <p:nvPr/>
                  </p:nvGrpSpPr>
                  <p:grpSpPr>
                    <a:xfrm>
                      <a:off x="4191031" y="1562092"/>
                      <a:ext cx="11201656" cy="7497744"/>
                      <a:chOff x="1862293" y="357135"/>
                      <a:chExt cx="8467500" cy="6143678"/>
                    </a:xfrm>
                  </p:grpSpPr>
                  <p:grpSp>
                    <p:nvGrpSpPr>
                      <p:cNvPr id="302" name="Google Shape;302;p22"/>
                      <p:cNvGrpSpPr/>
                      <p:nvPr/>
                    </p:nvGrpSpPr>
                    <p:grpSpPr>
                      <a:xfrm>
                        <a:off x="1862293" y="357135"/>
                        <a:ext cx="8467500" cy="6143678"/>
                        <a:chOff x="1862293" y="547372"/>
                        <a:chExt cx="8467500" cy="5763300"/>
                      </a:xfrm>
                    </p:grpSpPr>
                    <p:sp>
                      <p:nvSpPr>
                        <p:cNvPr id="303" name="Google Shape;303;p22"/>
                        <p:cNvSpPr/>
                        <p:nvPr/>
                      </p:nvSpPr>
                      <p:spPr>
                        <a:xfrm>
                          <a:off x="1862293" y="547372"/>
                          <a:ext cx="8467500" cy="57633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502900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AWS Cloud (Region: ap-northeast-2)</a:t>
                          </a:r>
                          <a:endParaRPr/>
                        </a:p>
                      </p:txBody>
                    </p:sp>
                    <p:pic>
                      <p:nvPicPr>
                        <p:cNvPr id="304" name="Google Shape;304;p22" descr="AWS Cloud group icon with AWS logo."/>
                        <p:cNvPicPr preferRelativeResize="0"/>
                        <p:nvPr/>
                      </p:nvPicPr>
                      <p:blipFill rotWithShape="1">
                        <a:blip r:embed="rId4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1862293" y="547372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305" name="Google Shape;305;p22"/>
                      <p:cNvGrpSpPr/>
                      <p:nvPr/>
                    </p:nvGrpSpPr>
                    <p:grpSpPr>
                      <a:xfrm>
                        <a:off x="2231309" y="1014457"/>
                        <a:ext cx="7729500" cy="5378510"/>
                        <a:chOff x="2243293" y="1064884"/>
                        <a:chExt cx="7729500" cy="4907400"/>
                      </a:xfrm>
                    </p:grpSpPr>
                    <p:sp>
                      <p:nvSpPr>
                        <p:cNvPr id="306" name="Google Shape;306;p22"/>
                        <p:cNvSpPr/>
                        <p:nvPr/>
                      </p:nvSpPr>
                      <p:spPr>
                        <a:xfrm>
                          <a:off x="2243293" y="1064884"/>
                          <a:ext cx="7729500" cy="49074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8C4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502900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Virtual private cloud(VPC)</a:t>
                          </a:r>
                          <a:endParaRPr dirty="0"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10.0.0.0/16</a:t>
                          </a:r>
                          <a:endParaRPr dirty="0"/>
                        </a:p>
                      </p:txBody>
                    </p:sp>
                    <p:pic>
                      <p:nvPicPr>
                        <p:cNvPr id="307" name="Google Shape;307;p22" descr="VPC group icon."/>
                        <p:cNvPicPr preferRelativeResize="0"/>
                        <p:nvPr/>
                      </p:nvPicPr>
                      <p:blipFill rotWithShape="1">
                        <a:blip r:embed="rId5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2243293" y="1064884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sp>
                    <p:nvSpPr>
                      <p:cNvPr id="308" name="Google Shape;308;p22" descr="Availability Zone 1 represented by availability zone resource group."/>
                      <p:cNvSpPr/>
                      <p:nvPr/>
                    </p:nvSpPr>
                    <p:spPr>
                      <a:xfrm>
                        <a:off x="2612308" y="635451"/>
                        <a:ext cx="2308200" cy="5603700"/>
                      </a:xfrm>
                      <a:prstGeom prst="rect">
                        <a:avLst/>
                      </a:prstGeom>
                      <a:noFill/>
                      <a:ln w="15875" cap="flat" cmpd="sng">
                        <a:solidFill>
                          <a:srgbClr val="00A4A6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45700" anchor="t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Availability Zone 1</a:t>
                        </a:r>
                        <a:endParaRPr dirty="0"/>
                      </a:p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(ap-northeast-2a)</a:t>
                        </a:r>
                        <a:endParaRPr sz="11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9" name="Google Shape;309;p22" descr="Availability Zone 1 represented by availability zone resource group."/>
                      <p:cNvSpPr/>
                      <p:nvPr/>
                    </p:nvSpPr>
                    <p:spPr>
                      <a:xfrm>
                        <a:off x="7126987" y="635451"/>
                        <a:ext cx="2308200" cy="5603700"/>
                      </a:xfrm>
                      <a:prstGeom prst="rect">
                        <a:avLst/>
                      </a:prstGeom>
                      <a:noFill/>
                      <a:ln w="15875" cap="flat" cmpd="sng">
                        <a:solidFill>
                          <a:srgbClr val="00A4A6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45700" anchor="t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Availability Zone 2</a:t>
                        </a:r>
                        <a:endParaRPr/>
                      </a:p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(ap-northeast-2c)</a:t>
                        </a:r>
                        <a:endParaRPr sz="11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310" name="Google Shape;310;p22" descr="Public subnet group."/>
                      <p:cNvGrpSpPr/>
                      <p:nvPr/>
                    </p:nvGrpSpPr>
                    <p:grpSpPr>
                      <a:xfrm>
                        <a:off x="2835352" y="1586808"/>
                        <a:ext cx="1765200" cy="888900"/>
                        <a:chOff x="6147454" y="2618865"/>
                        <a:chExt cx="1765200" cy="888900"/>
                      </a:xfrm>
                    </p:grpSpPr>
                    <p:sp>
                      <p:nvSpPr>
                        <p:cNvPr id="311" name="Google Shape;311;p22"/>
                        <p:cNvSpPr/>
                        <p:nvPr/>
                      </p:nvSpPr>
                      <p:spPr>
                        <a:xfrm>
                          <a:off x="6147454" y="2618865"/>
                          <a:ext cx="1765200" cy="8889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7AA11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502900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Public subnet 1</a:t>
                          </a:r>
                          <a:endParaRPr dirty="0"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10.0.1.0/24</a:t>
                          </a:r>
                          <a:endParaRPr dirty="0"/>
                        </a:p>
                      </p:txBody>
                    </p:sp>
                    <p:pic>
                      <p:nvPicPr>
                        <p:cNvPr id="312" name="Google Shape;312;p22" descr="Public subnet group icon. "/>
                        <p:cNvPicPr preferRelativeResize="0"/>
                        <p:nvPr/>
                      </p:nvPicPr>
                      <p:blipFill rotWithShape="1">
                        <a:blip r:embed="rId6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6147454" y="2618865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313" name="Google Shape;313;p22" descr="Public subnet group."/>
                      <p:cNvGrpSpPr/>
                      <p:nvPr/>
                    </p:nvGrpSpPr>
                    <p:grpSpPr>
                      <a:xfrm>
                        <a:off x="7398483" y="1586808"/>
                        <a:ext cx="1765200" cy="888900"/>
                        <a:chOff x="6147454" y="2618865"/>
                        <a:chExt cx="1765200" cy="888900"/>
                      </a:xfrm>
                    </p:grpSpPr>
                    <p:sp>
                      <p:nvSpPr>
                        <p:cNvPr id="314" name="Google Shape;314;p22"/>
                        <p:cNvSpPr/>
                        <p:nvPr/>
                      </p:nvSpPr>
                      <p:spPr>
                        <a:xfrm>
                          <a:off x="6147454" y="2618865"/>
                          <a:ext cx="1765200" cy="8889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7AA11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502900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Public subnet 2</a:t>
                          </a:r>
                          <a:endParaRPr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10.0.2.0/24</a:t>
                          </a:r>
                          <a:endParaRPr sz="12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pic>
                      <p:nvPicPr>
                        <p:cNvPr id="315" name="Google Shape;315;p22" descr="Public subnet group icon. "/>
                        <p:cNvPicPr preferRelativeResize="0"/>
                        <p:nvPr/>
                      </p:nvPicPr>
                      <p:blipFill rotWithShape="1">
                        <a:blip r:embed="rId6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6147454" y="2618865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316" name="Google Shape;316;p22" descr="Private subnet group."/>
                      <p:cNvGrpSpPr/>
                      <p:nvPr/>
                    </p:nvGrpSpPr>
                    <p:grpSpPr>
                      <a:xfrm>
                        <a:off x="2868858" y="2802398"/>
                        <a:ext cx="1765200" cy="888900"/>
                        <a:chOff x="4215623" y="2618865"/>
                        <a:chExt cx="1765200" cy="888900"/>
                      </a:xfrm>
                    </p:grpSpPr>
                    <p:sp>
                      <p:nvSpPr>
                        <p:cNvPr id="317" name="Google Shape;317;p22"/>
                        <p:cNvSpPr/>
                        <p:nvPr/>
                      </p:nvSpPr>
                      <p:spPr>
                        <a:xfrm>
                          <a:off x="4215623" y="2618865"/>
                          <a:ext cx="1765200" cy="8889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00A4A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502900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Private subnet (web)</a:t>
                          </a:r>
                          <a:endParaRPr dirty="0"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10.0.11.0/24</a:t>
                          </a:r>
                          <a:endParaRPr dirty="0"/>
                        </a:p>
                      </p:txBody>
                    </p:sp>
                    <p:pic>
                      <p:nvPicPr>
                        <p:cNvPr id="318" name="Google Shape;318;p22" descr="Private subnet group icon. "/>
                        <p:cNvPicPr preferRelativeResize="0"/>
                        <p:nvPr/>
                      </p:nvPicPr>
                      <p:blipFill rotWithShape="1">
                        <a:blip r:embed="rId7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4215623" y="2618865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319" name="Google Shape;319;p22" descr="Private subnet group."/>
                      <p:cNvGrpSpPr/>
                      <p:nvPr/>
                    </p:nvGrpSpPr>
                    <p:grpSpPr>
                      <a:xfrm>
                        <a:off x="2868858" y="4094639"/>
                        <a:ext cx="1765200" cy="888900"/>
                        <a:chOff x="4215623" y="2618865"/>
                        <a:chExt cx="1765200" cy="888900"/>
                      </a:xfrm>
                    </p:grpSpPr>
                    <p:sp>
                      <p:nvSpPr>
                        <p:cNvPr id="320" name="Google Shape;320;p22"/>
                        <p:cNvSpPr/>
                        <p:nvPr/>
                      </p:nvSpPr>
                      <p:spPr>
                        <a:xfrm>
                          <a:off x="4215623" y="2618865"/>
                          <a:ext cx="1765200" cy="8889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00A4A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502900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Private subnet (was)</a:t>
                          </a:r>
                          <a:endParaRPr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10.0.21.0/24</a:t>
                          </a:r>
                          <a:endParaRPr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pic>
                      <p:nvPicPr>
                        <p:cNvPr id="321" name="Google Shape;321;p22" descr="Private subnet group icon. "/>
                        <p:cNvPicPr preferRelativeResize="0"/>
                        <p:nvPr/>
                      </p:nvPicPr>
                      <p:blipFill rotWithShape="1">
                        <a:blip r:embed="rId7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4215623" y="2618865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322" name="Google Shape;322;p22" descr="Private subnet group."/>
                      <p:cNvGrpSpPr/>
                      <p:nvPr/>
                    </p:nvGrpSpPr>
                    <p:grpSpPr>
                      <a:xfrm>
                        <a:off x="7398483" y="2802398"/>
                        <a:ext cx="1765200" cy="888900"/>
                        <a:chOff x="4215623" y="2618865"/>
                        <a:chExt cx="1765200" cy="888900"/>
                      </a:xfrm>
                    </p:grpSpPr>
                    <p:sp>
                      <p:nvSpPr>
                        <p:cNvPr id="323" name="Google Shape;323;p22"/>
                        <p:cNvSpPr/>
                        <p:nvPr/>
                      </p:nvSpPr>
                      <p:spPr>
                        <a:xfrm>
                          <a:off x="4215623" y="2618865"/>
                          <a:ext cx="1765200" cy="8889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00A4A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502900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Private subnet (web)</a:t>
                          </a:r>
                          <a:endParaRPr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10.0.12.0/24</a:t>
                          </a:r>
                          <a:endParaRPr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pic>
                      <p:nvPicPr>
                        <p:cNvPr id="324" name="Google Shape;324;p22" descr="Private subnet group icon. "/>
                        <p:cNvPicPr preferRelativeResize="0"/>
                        <p:nvPr/>
                      </p:nvPicPr>
                      <p:blipFill rotWithShape="1">
                        <a:blip r:embed="rId7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4215623" y="2618865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325" name="Google Shape;325;p22" descr="Private subnet group."/>
                      <p:cNvGrpSpPr/>
                      <p:nvPr/>
                    </p:nvGrpSpPr>
                    <p:grpSpPr>
                      <a:xfrm>
                        <a:off x="7398483" y="4094639"/>
                        <a:ext cx="1765200" cy="888900"/>
                        <a:chOff x="4215623" y="2618865"/>
                        <a:chExt cx="1765200" cy="888900"/>
                      </a:xfrm>
                    </p:grpSpPr>
                    <p:sp>
                      <p:nvSpPr>
                        <p:cNvPr id="326" name="Google Shape;326;p22"/>
                        <p:cNvSpPr/>
                        <p:nvPr/>
                      </p:nvSpPr>
                      <p:spPr>
                        <a:xfrm>
                          <a:off x="4215623" y="2618865"/>
                          <a:ext cx="1765200" cy="8889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00A4A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502900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Private subnet(was)</a:t>
                          </a:r>
                          <a:endParaRPr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10.0.22.0/24</a:t>
                          </a:r>
                          <a:endParaRPr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pic>
                      <p:nvPicPr>
                        <p:cNvPr id="327" name="Google Shape;327;p22" descr="Private subnet group icon. "/>
                        <p:cNvPicPr preferRelativeResize="0"/>
                        <p:nvPr/>
                      </p:nvPicPr>
                      <p:blipFill rotWithShape="1">
                        <a:blip r:embed="rId7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4215623" y="2618865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328" name="Google Shape;328;p22"/>
                      <p:cNvGrpSpPr/>
                      <p:nvPr/>
                    </p:nvGrpSpPr>
                    <p:grpSpPr>
                      <a:xfrm>
                        <a:off x="2671932" y="2627480"/>
                        <a:ext cx="6703800" cy="1251901"/>
                        <a:chOff x="2671932" y="1554020"/>
                        <a:chExt cx="6703800" cy="1251901"/>
                      </a:xfrm>
                    </p:grpSpPr>
                    <p:sp>
                      <p:nvSpPr>
                        <p:cNvPr id="329" name="Google Shape;329;p22"/>
                        <p:cNvSpPr/>
                        <p:nvPr/>
                      </p:nvSpPr>
                      <p:spPr>
                        <a:xfrm>
                          <a:off x="2671932" y="1554021"/>
                          <a:ext cx="6703800" cy="12519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ED7100"/>
                          </a:solidFill>
                          <a:prstDash val="dash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dirty="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dirty="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Auto Scaling group</a:t>
                          </a:r>
                          <a:endParaRPr dirty="0"/>
                        </a:p>
                      </p:txBody>
                    </p:sp>
                    <p:pic>
                      <p:nvPicPr>
                        <p:cNvPr id="330" name="Google Shape;330;p22" descr="Auto Scaling group icon."/>
                        <p:cNvPicPr preferRelativeResize="0"/>
                        <p:nvPr/>
                      </p:nvPicPr>
                      <p:blipFill rotWithShape="1">
                        <a:blip r:embed="rId8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5823681" y="1554020"/>
                          <a:ext cx="353773" cy="3834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331" name="Google Shape;331;p22" descr="Instance instance icon for the Amazon EC2 service.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3537855" y="2004925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32" name="Google Shape;332;p22" descr="Instance instance icon for the Amazon EC2 service.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8050970" y="1984796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33" name="Google Shape;333;p22" descr="Instance instance icon for the Amazon EC2 service.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3537855" y="3233572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34" name="Google Shape;334;p22" descr="Instance instance icon for the Amazon EC2 service.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8112211" y="3233572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grpSp>
                    <p:nvGrpSpPr>
                      <p:cNvPr id="335" name="Google Shape;335;p22"/>
                      <p:cNvGrpSpPr/>
                      <p:nvPr/>
                    </p:nvGrpSpPr>
                    <p:grpSpPr>
                      <a:xfrm>
                        <a:off x="2671932" y="4004921"/>
                        <a:ext cx="6703800" cy="1115399"/>
                        <a:chOff x="2626672" y="4723969"/>
                        <a:chExt cx="6703800" cy="1311000"/>
                      </a:xfrm>
                    </p:grpSpPr>
                    <p:sp>
                      <p:nvSpPr>
                        <p:cNvPr id="336" name="Google Shape;336;p22"/>
                        <p:cNvSpPr/>
                        <p:nvPr/>
                      </p:nvSpPr>
                      <p:spPr>
                        <a:xfrm>
                          <a:off x="2626672" y="4723969"/>
                          <a:ext cx="6703800" cy="13110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ED7100"/>
                          </a:solidFill>
                          <a:prstDash val="dash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Amazon EKS group</a:t>
                          </a:r>
                          <a:endParaRPr/>
                        </a:p>
                      </p:txBody>
                    </p:sp>
                    <p:pic>
                      <p:nvPicPr>
                        <p:cNvPr id="337" name="Google Shape;337;p22" descr="Amazon Elastic Kubernetes Service (Amazon EKS) Service icon."/>
                        <p:cNvPicPr preferRelativeResize="0"/>
                        <p:nvPr/>
                      </p:nvPicPr>
                      <p:blipFill rotWithShape="1">
                        <a:blip r:embed="rId10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5778423" y="4726888"/>
                          <a:ext cx="381000" cy="449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338" name="Google Shape;338;p22" descr="Internet gateway service icon on VPC container."/>
                      <p:cNvGrpSpPr/>
                      <p:nvPr/>
                    </p:nvGrpSpPr>
                    <p:grpSpPr>
                      <a:xfrm>
                        <a:off x="5322119" y="561309"/>
                        <a:ext cx="1403400" cy="769200"/>
                        <a:chOff x="7328508" y="1855841"/>
                        <a:chExt cx="1403400" cy="769200"/>
                      </a:xfrm>
                    </p:grpSpPr>
                    <p:pic>
                      <p:nvPicPr>
                        <p:cNvPr id="339" name="Google Shape;339;p22" descr="Internet gateway resource icon for the Amazon VPC service."/>
                        <p:cNvPicPr preferRelativeResize="0"/>
                        <p:nvPr/>
                      </p:nvPicPr>
                      <p:blipFill rotWithShape="1">
                        <a:blip r:embed="rId11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7799044" y="1855841"/>
                          <a:ext cx="4572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340" name="Google Shape;340;p22"/>
                        <p:cNvSpPr txBox="1"/>
                        <p:nvPr/>
                      </p:nvSpPr>
                      <p:spPr>
                        <a:xfrm>
                          <a:off x="7328508" y="2313041"/>
                          <a:ext cx="1403400" cy="31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t" anchorCtr="0">
                          <a:sp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Internet gateway</a:t>
                          </a:r>
                          <a:endParaRPr/>
                        </a:p>
                      </p:txBody>
                    </p:sp>
                  </p:grpSp>
                  <p:pic>
                    <p:nvPicPr>
                      <p:cNvPr id="341" name="Google Shape;341;p22" descr="NAT gateway resource icon for the Amazon VPC service.&#10;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/>
                      <a:stretch/>
                    </p:blipFill>
                    <p:spPr>
                      <a:xfrm>
                        <a:off x="8629034" y="1984796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342" name="Google Shape;342;p22"/>
                      <p:cNvSpPr txBox="1"/>
                      <p:nvPr/>
                    </p:nvSpPr>
                    <p:spPr>
                      <a:xfrm>
                        <a:off x="5314380" y="2329235"/>
                        <a:ext cx="1403400" cy="31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sp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Load Balancer</a:t>
                        </a:r>
                        <a:endParaRPr/>
                      </a:p>
                    </p:txBody>
                  </p:sp>
                  <p:grpSp>
                    <p:nvGrpSpPr>
                      <p:cNvPr id="343" name="Google Shape;343;p22" descr="Private subnet group."/>
                      <p:cNvGrpSpPr/>
                      <p:nvPr/>
                    </p:nvGrpSpPr>
                    <p:grpSpPr>
                      <a:xfrm>
                        <a:off x="2876332" y="5203682"/>
                        <a:ext cx="1765200" cy="888900"/>
                        <a:chOff x="4215623" y="2618865"/>
                        <a:chExt cx="1765200" cy="888900"/>
                      </a:xfrm>
                    </p:grpSpPr>
                    <p:sp>
                      <p:nvSpPr>
                        <p:cNvPr id="344" name="Google Shape;344;p22"/>
                        <p:cNvSpPr/>
                        <p:nvPr/>
                      </p:nvSpPr>
                      <p:spPr>
                        <a:xfrm>
                          <a:off x="4215623" y="2618865"/>
                          <a:ext cx="1765200" cy="8889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00A4A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502900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Private subnet (rds)</a:t>
                          </a:r>
                          <a:endParaRPr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10.0.31.0/24</a:t>
                          </a:r>
                          <a:endParaRPr/>
                        </a:p>
                      </p:txBody>
                    </p:sp>
                    <p:pic>
                      <p:nvPicPr>
                        <p:cNvPr id="345" name="Google Shape;345;p22" descr="Private subnet group icon. "/>
                        <p:cNvPicPr preferRelativeResize="0"/>
                        <p:nvPr/>
                      </p:nvPicPr>
                      <p:blipFill rotWithShape="1">
                        <a:blip r:embed="rId7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4215623" y="2618865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grpSp>
                    <p:nvGrpSpPr>
                      <p:cNvPr id="346" name="Google Shape;346;p22" descr="Private subnet group."/>
                      <p:cNvGrpSpPr/>
                      <p:nvPr/>
                    </p:nvGrpSpPr>
                    <p:grpSpPr>
                      <a:xfrm>
                        <a:off x="7405957" y="5203682"/>
                        <a:ext cx="1765200" cy="888900"/>
                        <a:chOff x="4215623" y="2618865"/>
                        <a:chExt cx="1765200" cy="888900"/>
                      </a:xfrm>
                    </p:grpSpPr>
                    <p:sp>
                      <p:nvSpPr>
                        <p:cNvPr id="347" name="Google Shape;347;p22"/>
                        <p:cNvSpPr/>
                        <p:nvPr/>
                      </p:nvSpPr>
                      <p:spPr>
                        <a:xfrm>
                          <a:off x="4215623" y="2618865"/>
                          <a:ext cx="1765200" cy="888900"/>
                        </a:xfrm>
                        <a:prstGeom prst="rect">
                          <a:avLst/>
                        </a:prstGeom>
                        <a:noFill/>
                        <a:ln w="15875" cap="flat" cmpd="sng">
                          <a:solidFill>
                            <a:srgbClr val="00A4A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502900" tIns="91425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Private subnet (rds)</a:t>
                          </a:r>
                          <a:endParaRPr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10.0.32.0/24</a:t>
                          </a:r>
                          <a:endParaRPr/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pic>
                      <p:nvPicPr>
                        <p:cNvPr id="348" name="Google Shape;348;p22" descr="Private subnet group icon. "/>
                        <p:cNvPicPr preferRelativeResize="0"/>
                        <p:nvPr/>
                      </p:nvPicPr>
                      <p:blipFill rotWithShape="1">
                        <a:blip r:embed="rId7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4215623" y="2618865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349" name="Google Shape;349;p22" descr="MariaDB instance instance icon for the Database category."/>
                      <p:cNvPicPr preferRelativeResize="0"/>
                      <p:nvPr/>
                    </p:nvPicPr>
                    <p:blipFill rotWithShape="1">
                      <a:blip r:embed="rId13">
                        <a:alphaModFix/>
                      </a:blip>
                      <a:srcRect/>
                      <a:stretch/>
                    </p:blipFill>
                    <p:spPr>
                      <a:xfrm>
                        <a:off x="3545329" y="5606245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50" name="Google Shape;350;p22" descr="MariaDB instance instance icon for the Database category."/>
                      <p:cNvPicPr preferRelativeResize="0"/>
                      <p:nvPr/>
                    </p:nvPicPr>
                    <p:blipFill rotWithShape="1">
                      <a:blip r:embed="rId13">
                        <a:alphaModFix/>
                      </a:blip>
                      <a:srcRect/>
                      <a:stretch/>
                    </p:blipFill>
                    <p:spPr>
                      <a:xfrm>
                        <a:off x="8119685" y="5606245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51" name="Google Shape;351;p22" descr="Instance instance icon for the Amazon EC2 service.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3537855" y="4482347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52" name="Google Shape;352;p22" descr="Instance instance icon for the Amazon EC2 service.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8112211" y="4482347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53" name="Google Shape;353;p22" descr="Application Load Balancer resource icon for the Elastic Load Balancing service.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/>
                      <a:stretch/>
                    </p:blipFill>
                    <p:spPr>
                      <a:xfrm>
                        <a:off x="5792206" y="1893282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354" name="Google Shape;354;p22"/>
                      <p:cNvSpPr txBox="1"/>
                      <p:nvPr/>
                    </p:nvSpPr>
                    <p:spPr>
                      <a:xfrm>
                        <a:off x="5314380" y="3661208"/>
                        <a:ext cx="1403400" cy="31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sp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Load Balancer</a:t>
                        </a:r>
                        <a:endParaRPr/>
                      </a:p>
                    </p:txBody>
                  </p:sp>
                  <p:pic>
                    <p:nvPicPr>
                      <p:cNvPr id="355" name="Google Shape;355;p22" descr="Application Load Balancer resource icon for the Elastic Load Balancing service.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/>
                      <a:stretch/>
                    </p:blipFill>
                    <p:spPr>
                      <a:xfrm>
                        <a:off x="5792206" y="3225255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292" name="Google Shape;292;p22" descr="그래픽, 원, 상징, 디자인이(가) 표시된 사진&#10;&#10;자동 생성된 설명"/>
                    <p:cNvPicPr preferRelativeResize="0"/>
                    <p:nvPr/>
                  </p:nvPicPr>
                  <p:blipFill rotWithShape="1">
                    <a:blip r:embed="rId15">
                      <a:alphaModFix/>
                    </a:blip>
                    <a:srcRect/>
                    <a:stretch/>
                  </p:blipFill>
                  <p:spPr>
                    <a:xfrm>
                      <a:off x="9500061" y="2727460"/>
                      <a:ext cx="432000" cy="432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93" name="Google Shape;293;p22" descr="그래픽, 폰트, 로고, 상징이(가) 표시된 사진&#10;&#10;자동 생성된 설명"/>
                    <p:cNvPicPr preferRelativeResize="0"/>
                    <p:nvPr/>
                  </p:nvPicPr>
                  <p:blipFill rotWithShape="1">
                    <a:blip r:embed="rId16">
                      <a:alphaModFix/>
                    </a:blip>
                    <a:srcRect/>
                    <a:stretch/>
                  </p:blipFill>
                  <p:spPr>
                    <a:xfrm>
                      <a:off x="10364415" y="2727460"/>
                      <a:ext cx="432000" cy="432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56" name="Google Shape;356;p22"/>
                    <p:cNvSpPr txBox="1"/>
                    <p:nvPr/>
                  </p:nvSpPr>
                  <p:spPr>
                    <a:xfrm>
                      <a:off x="10150714" y="3163143"/>
                      <a:ext cx="865200" cy="380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WAF</a:t>
                      </a:r>
                      <a:endParaRPr/>
                    </a:p>
                  </p:txBody>
                </p:sp>
              </p:grpSp>
              <p:pic>
                <p:nvPicPr>
                  <p:cNvPr id="357" name="Google Shape;357;p22"/>
                  <p:cNvPicPr preferRelativeResize="0"/>
                  <p:nvPr/>
                </p:nvPicPr>
                <p:blipFill rotWithShape="1">
                  <a:blip r:embed="rId17">
                    <a:alphaModFix/>
                  </a:blip>
                  <a:srcRect/>
                  <a:stretch/>
                </p:blipFill>
                <p:spPr>
                  <a:xfrm>
                    <a:off x="16847406" y="6516020"/>
                    <a:ext cx="432000" cy="43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8" name="Google Shape;358;p22"/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/>
                  <a:stretch/>
                </p:blipFill>
                <p:spPr>
                  <a:xfrm>
                    <a:off x="16852426" y="3758098"/>
                    <a:ext cx="432000" cy="43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59" name="Google Shape;359;p22"/>
                  <p:cNvSpPr txBox="1"/>
                  <p:nvPr/>
                </p:nvSpPr>
                <p:spPr>
                  <a:xfrm>
                    <a:off x="16709499" y="4196076"/>
                    <a:ext cx="604800" cy="38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SNS</a:t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 sz="20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5" name="Google Shape;365;p23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스택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66" name="Google Shape;366;p23" descr="오렌지, 폰트, 그래픽, 로고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614" y="177642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3" descr="그래픽, 폰트, 오렌지, 로고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0093" y="177642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3" descr="그래픽, 오렌지, 디자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1568" y="1776419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3" descr="그래픽, 원, 상징, 디자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3059" y="177641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3" descr="원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9010" y="295619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3" descr="그래픽, 마젠타, 보라색, 폰트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70093" y="2956190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3" descr="그래픽, 디자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61198" y="295619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 descr="그래픽, 폰트, 로고, 상징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52296" y="2956212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 descr="고양이, 만화 영화, 클립아트이(가) 표시된 사진&#10;&#10;자동 생성된 설명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6001" y="1772475"/>
            <a:ext cx="1474775" cy="14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3" descr="그래픽, 클립아트, 그래픽 디자인, 창의성이(가) 표시된 사진&#10;&#10;자동 생성된 설명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46052" y="1862175"/>
            <a:ext cx="1295375" cy="12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 descr="클립아트, 그래픽, 만화 영화, 창의성이(가) 표시된 사진&#10;&#10;자동 생성된 설명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5252" y="4970349"/>
            <a:ext cx="1295375" cy="134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3" descr="클립아트, 창의성이(가) 표시된 사진&#10;&#10;자동 생성된 설명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258091" y="4946661"/>
            <a:ext cx="1393225" cy="1394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3" descr="상징, 원, 로고이(가) 표시된 사진&#10;&#10;자동 생성된 설명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654646" y="1744674"/>
            <a:ext cx="1573400" cy="153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 descr="다채로움, 보라색, 라인, 예술이(가) 표시된 사진&#10;&#10;자동 생성된 설명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861637" y="4860923"/>
            <a:ext cx="1393237" cy="15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3" descr="폰트, 그래픽, 로고, 상징이(가) 표시된 사진&#10;&#10;자동 생성된 설명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799150" y="4860925"/>
            <a:ext cx="1663826" cy="15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3"/>
          <p:cNvSpPr txBox="1">
            <a:spLocks noGrp="1"/>
          </p:cNvSpPr>
          <p:nvPr>
            <p:ph type="title"/>
          </p:nvPr>
        </p:nvSpPr>
        <p:spPr>
          <a:xfrm>
            <a:off x="479000" y="1147838"/>
            <a:ext cx="1016700" cy="3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2200" b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ewsreader"/>
                <a:sym typeface="Newsreader"/>
              </a:rPr>
              <a:t>AWS</a:t>
            </a:r>
            <a:endParaRPr sz="2200" b="1">
              <a:solidFill>
                <a:schemeClr val="lt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sp>
        <p:nvSpPr>
          <p:cNvPr id="382" name="Google Shape;382;p23"/>
          <p:cNvSpPr txBox="1">
            <a:spLocks noGrp="1"/>
          </p:cNvSpPr>
          <p:nvPr>
            <p:ph type="title"/>
          </p:nvPr>
        </p:nvSpPr>
        <p:spPr>
          <a:xfrm>
            <a:off x="478325" y="4244775"/>
            <a:ext cx="1836900" cy="3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2200" b="1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ewsreader"/>
                <a:sym typeface="Newsreader"/>
              </a:rPr>
              <a:t>Monitoring</a:t>
            </a:r>
            <a:endParaRPr sz="2200" b="1">
              <a:solidFill>
                <a:schemeClr val="lt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sp>
        <p:nvSpPr>
          <p:cNvPr id="383" name="Google Shape;383;p23"/>
          <p:cNvSpPr txBox="1">
            <a:spLocks noGrp="1"/>
          </p:cNvSpPr>
          <p:nvPr>
            <p:ph type="title" idx="0"/>
          </p:nvPr>
        </p:nvSpPr>
        <p:spPr>
          <a:xfrm>
            <a:off x="5924025" y="1101050"/>
            <a:ext cx="1688693" cy="3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2200" b="1">
                <a:solidFill>
                  <a:schemeClr val="lt1"/>
                </a:solidFill>
                <a:latin typeface="HY헤드라인M"/>
                <a:ea typeface="HY헤드라인M"/>
                <a:cs typeface="Newsreader"/>
                <a:sym typeface="Newsreader"/>
              </a:rPr>
              <a:t>Backend</a:t>
            </a:r>
            <a:endParaRPr sz="2200" b="1">
              <a:solidFill>
                <a:schemeClr val="lt1"/>
              </a:solidFill>
              <a:latin typeface="HY헤드라인M"/>
              <a:ea typeface="HY헤드라인M"/>
              <a:cs typeface="Newsreader"/>
              <a:sym typeface="Newsreader"/>
            </a:endParaRPr>
          </a:p>
        </p:txBody>
      </p:sp>
      <p:sp>
        <p:nvSpPr>
          <p:cNvPr id="384" name="Google Shape;384;p23"/>
          <p:cNvSpPr txBox="1">
            <a:spLocks noGrp="1"/>
          </p:cNvSpPr>
          <p:nvPr>
            <p:ph type="title" idx="0"/>
          </p:nvPr>
        </p:nvSpPr>
        <p:spPr>
          <a:xfrm>
            <a:off x="5861638" y="4244775"/>
            <a:ext cx="1884485" cy="36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2200" b="1">
                <a:solidFill>
                  <a:schemeClr val="lt1"/>
                </a:solidFill>
                <a:latin typeface="HY헤드라인M"/>
                <a:ea typeface="HY헤드라인M"/>
                <a:cs typeface="Newsreader"/>
                <a:sym typeface="Newsreader"/>
              </a:rPr>
              <a:t>IaC</a:t>
            </a:r>
            <a:endParaRPr sz="2200" b="1">
              <a:solidFill>
                <a:schemeClr val="lt1"/>
              </a:solidFill>
              <a:latin typeface="HY헤드라인M"/>
              <a:ea typeface="HY헤드라인M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"/>
          <p:cNvSpPr txBox="1">
            <a:spLocks noGrp="1"/>
          </p:cNvSpPr>
          <p:nvPr>
            <p:ph type="subTitle" idx="3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4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구현 순서도 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1" name="Google Shape;391;p24"/>
          <p:cNvSpPr/>
          <p:nvPr/>
        </p:nvSpPr>
        <p:spPr>
          <a:xfrm>
            <a:off x="2082175" y="3716350"/>
            <a:ext cx="357300" cy="3573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cxnSp>
        <p:nvCxnSpPr>
          <p:cNvPr id="392" name="Google Shape;392;p24"/>
          <p:cNvCxnSpPr/>
          <p:nvPr/>
        </p:nvCxnSpPr>
        <p:spPr>
          <a:xfrm>
            <a:off x="754075" y="3895000"/>
            <a:ext cx="10900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24"/>
          <p:cNvSpPr/>
          <p:nvPr/>
        </p:nvSpPr>
        <p:spPr>
          <a:xfrm>
            <a:off x="4006325" y="3716350"/>
            <a:ext cx="357300" cy="3573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sp>
        <p:nvSpPr>
          <p:cNvPr id="394" name="Google Shape;394;p24"/>
          <p:cNvSpPr/>
          <p:nvPr/>
        </p:nvSpPr>
        <p:spPr>
          <a:xfrm>
            <a:off x="5930475" y="3716350"/>
            <a:ext cx="357300" cy="3573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sp>
        <p:nvSpPr>
          <p:cNvPr id="395" name="Google Shape;395;p24"/>
          <p:cNvSpPr/>
          <p:nvPr/>
        </p:nvSpPr>
        <p:spPr>
          <a:xfrm>
            <a:off x="7854625" y="3716350"/>
            <a:ext cx="357300" cy="3573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  <a:cs typeface="Newsreader"/>
                <a:sym typeface="Newsreader"/>
              </a:rPr>
              <a:t>1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9778775" y="3716350"/>
            <a:ext cx="357300" cy="357300"/>
          </a:xfrm>
          <a:prstGeom prst="diamond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  <a:cs typeface="Newsreader"/>
              <a:sym typeface="Newsreader"/>
            </a:endParaRPr>
          </a:p>
        </p:txBody>
      </p:sp>
      <p:sp>
        <p:nvSpPr>
          <p:cNvPr id="397" name="Google Shape;397;p24"/>
          <p:cNvSpPr/>
          <p:nvPr/>
        </p:nvSpPr>
        <p:spPr>
          <a:xfrm>
            <a:off x="1988289" y="2482825"/>
            <a:ext cx="545070" cy="463025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398" name="Google Shape;398;p24"/>
          <p:cNvSpPr txBox="1">
            <a:spLocks noGrp="1"/>
          </p:cNvSpPr>
          <p:nvPr>
            <p:ph type="subTitle" idx="4294967295"/>
          </p:nvPr>
        </p:nvSpPr>
        <p:spPr>
          <a:xfrm>
            <a:off x="1298875" y="3100050"/>
            <a:ext cx="19239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000"/>
              <a:buNone/>
            </a:pPr>
            <a:r>
              <a:rPr lang="en" sz="1500" b="1" dirty="0">
                <a:latin typeface="+mn-ea"/>
                <a:ea typeface="+mn-ea"/>
              </a:rPr>
              <a:t>Web-Server 개발</a:t>
            </a:r>
            <a:endParaRPr sz="1500" b="1" dirty="0">
              <a:latin typeface="+mn-ea"/>
              <a:ea typeface="+mn-ea"/>
            </a:endParaRPr>
          </a:p>
        </p:txBody>
      </p:sp>
      <p:sp>
        <p:nvSpPr>
          <p:cNvPr id="399" name="Google Shape;399;p24"/>
          <p:cNvSpPr/>
          <p:nvPr/>
        </p:nvSpPr>
        <p:spPr>
          <a:xfrm>
            <a:off x="3948898" y="2429874"/>
            <a:ext cx="472175" cy="463023"/>
          </a:xfrm>
          <a:custGeom>
            <a:avLst/>
            <a:gdLst/>
            <a:ahLst/>
            <a:cxnLst/>
            <a:rect l="l" t="t" r="r" b="b"/>
            <a:pathLst>
              <a:path w="10314" h="9391" extrusionOk="0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4294967295"/>
          </p:nvPr>
        </p:nvSpPr>
        <p:spPr>
          <a:xfrm>
            <a:off x="3465138" y="3100058"/>
            <a:ext cx="14397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000"/>
              <a:buNone/>
            </a:pPr>
            <a:r>
              <a:rPr lang="en" sz="1500" b="1">
                <a:latin typeface="+mn-ea"/>
                <a:ea typeface="+mn-ea"/>
              </a:rPr>
              <a:t>Network 구축</a:t>
            </a:r>
            <a:endParaRPr sz="1500" b="1">
              <a:latin typeface="+mn-ea"/>
              <a:ea typeface="+mn-ea"/>
            </a:endParaRPr>
          </a:p>
        </p:txBody>
      </p:sp>
      <p:sp>
        <p:nvSpPr>
          <p:cNvPr id="401" name="Google Shape;401;p24"/>
          <p:cNvSpPr/>
          <p:nvPr/>
        </p:nvSpPr>
        <p:spPr>
          <a:xfrm>
            <a:off x="5836625" y="2465226"/>
            <a:ext cx="472169" cy="498225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402" name="Google Shape;402;p24"/>
          <p:cNvSpPr txBox="1">
            <a:spLocks noGrp="1"/>
          </p:cNvSpPr>
          <p:nvPr>
            <p:ph type="subTitle" idx="4294967295"/>
          </p:nvPr>
        </p:nvSpPr>
        <p:spPr>
          <a:xfrm>
            <a:off x="5352850" y="3100050"/>
            <a:ext cx="160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000"/>
              <a:buNone/>
            </a:pPr>
            <a:r>
              <a:rPr lang="en" sz="1500" b="1">
                <a:latin typeface="+mn-ea"/>
                <a:ea typeface="+mn-ea"/>
              </a:rPr>
              <a:t>Web/Was 구축</a:t>
            </a:r>
            <a:endParaRPr sz="1500" b="1">
              <a:latin typeface="+mn-ea"/>
              <a:ea typeface="+mn-ea"/>
            </a:endParaRPr>
          </a:p>
        </p:txBody>
      </p:sp>
      <p:grpSp>
        <p:nvGrpSpPr>
          <p:cNvPr id="403" name="Google Shape;403;p24"/>
          <p:cNvGrpSpPr/>
          <p:nvPr/>
        </p:nvGrpSpPr>
        <p:grpSpPr>
          <a:xfrm>
            <a:off x="7724317" y="2566776"/>
            <a:ext cx="545043" cy="463021"/>
            <a:chOff x="1502275" y="3638775"/>
            <a:chExt cx="292625" cy="216375"/>
          </a:xfrm>
        </p:grpSpPr>
        <p:sp>
          <p:nvSpPr>
            <p:cNvPr id="404" name="Google Shape;404;p24"/>
            <p:cNvSpPr/>
            <p:nvPr/>
          </p:nvSpPr>
          <p:spPr>
            <a:xfrm>
              <a:off x="1502275" y="3658850"/>
              <a:ext cx="292625" cy="196300"/>
            </a:xfrm>
            <a:custGeom>
              <a:avLst/>
              <a:gdLst/>
              <a:ahLst/>
              <a:cxnLst/>
              <a:rect l="l" t="t" r="r" b="b"/>
              <a:pathLst>
                <a:path w="11705" h="7852" extrusionOk="0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Arial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1535275" y="3638775"/>
              <a:ext cx="226625" cy="169525"/>
            </a:xfrm>
            <a:custGeom>
              <a:avLst/>
              <a:gdLst/>
              <a:ahLst/>
              <a:cxnLst/>
              <a:rect l="l" t="t" r="r" b="b"/>
              <a:pathLst>
                <a:path w="9065" h="6781" extrusionOk="0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Arial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1675350" y="3691850"/>
              <a:ext cx="46400" cy="10300"/>
            </a:xfrm>
            <a:custGeom>
              <a:avLst/>
              <a:gdLst/>
              <a:ahLst/>
              <a:cxnLst/>
              <a:rect l="l" t="t" r="r" b="b"/>
              <a:pathLst>
                <a:path w="185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Arial"/>
              </a:endParaRPr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1675350" y="3711925"/>
              <a:ext cx="46400" cy="9850"/>
            </a:xfrm>
            <a:custGeom>
              <a:avLst/>
              <a:gdLst/>
              <a:ahLst/>
              <a:cxnLst/>
              <a:rect l="l" t="t" r="r" b="b"/>
              <a:pathLst>
                <a:path w="1856" h="394" extrusionOk="0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Arial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1675350" y="3732000"/>
              <a:ext cx="32125" cy="9825"/>
            </a:xfrm>
            <a:custGeom>
              <a:avLst/>
              <a:gdLst/>
              <a:ahLst/>
              <a:cxnLst/>
              <a:rect l="l" t="t" r="r" b="b"/>
              <a:pathLst>
                <a:path w="1285" h="393" extrusionOk="0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Arial"/>
              </a:endParaRPr>
            </a:p>
          </p:txBody>
        </p:sp>
      </p:grpSp>
      <p:sp>
        <p:nvSpPr>
          <p:cNvPr id="409" name="Google Shape;409;p24"/>
          <p:cNvSpPr txBox="1">
            <a:spLocks noGrp="1"/>
          </p:cNvSpPr>
          <p:nvPr>
            <p:ph type="subTitle" idx="4294967295"/>
          </p:nvPr>
        </p:nvSpPr>
        <p:spPr>
          <a:xfrm>
            <a:off x="7297529" y="3100058"/>
            <a:ext cx="160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000"/>
              <a:buNone/>
            </a:pPr>
            <a:r>
              <a:rPr lang="en" sz="1500" b="1">
                <a:latin typeface="+mn-ea"/>
                <a:ea typeface="+mn-ea"/>
              </a:rPr>
              <a:t>Database 구현</a:t>
            </a:r>
            <a:endParaRPr sz="1500" b="1">
              <a:latin typeface="+mn-ea"/>
              <a:ea typeface="+mn-ea"/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9698104" y="2610567"/>
            <a:ext cx="472186" cy="463025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sp>
        <p:nvSpPr>
          <p:cNvPr id="411" name="Google Shape;411;p24"/>
          <p:cNvSpPr txBox="1">
            <a:spLocks noGrp="1"/>
          </p:cNvSpPr>
          <p:nvPr>
            <p:ph type="subTitle" idx="4294967295"/>
          </p:nvPr>
        </p:nvSpPr>
        <p:spPr>
          <a:xfrm>
            <a:off x="9154625" y="3100050"/>
            <a:ext cx="1746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000"/>
              <a:buNone/>
            </a:pPr>
            <a:r>
              <a:rPr lang="en" sz="1500" b="1">
                <a:latin typeface="+mn-ea"/>
                <a:ea typeface="+mn-ea"/>
              </a:rPr>
              <a:t>Monitoring 구현</a:t>
            </a:r>
            <a:endParaRPr sz="1500" b="1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"/>
          <p:cNvSpPr txBox="1">
            <a:spLocks noGrp="1"/>
          </p:cNvSpPr>
          <p:nvPr>
            <p:ph type="subTitle" idx="2"/>
          </p:nvPr>
        </p:nvSpPr>
        <p:spPr>
          <a:xfrm>
            <a:off x="293400" y="311950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  프로젝트 주요 기능 설명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7" name="Google Shape;417;p25"/>
          <p:cNvSpPr txBox="1">
            <a:spLocks noGrp="1"/>
          </p:cNvSpPr>
          <p:nvPr>
            <p:ph type="subTitle" idx="3"/>
          </p:nvPr>
        </p:nvSpPr>
        <p:spPr>
          <a:xfrm>
            <a:off x="6590850" y="312025"/>
            <a:ext cx="532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HY헤드라인M" panose="02030600000101010101" pitchFamily="18" charset="-127"/>
                <a:ea typeface="HY헤드라인M" panose="02030600000101010101" pitchFamily="18" charset="-127"/>
              </a:rPr>
              <a:t>Terraform 이용 Infra 구축</a:t>
            </a: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8" name="Google Shape;418;p25"/>
          <p:cNvSpPr txBox="1">
            <a:spLocks noGrp="1"/>
          </p:cNvSpPr>
          <p:nvPr>
            <p:ph type="title"/>
          </p:nvPr>
        </p:nvSpPr>
        <p:spPr>
          <a:xfrm>
            <a:off x="893563" y="1903225"/>
            <a:ext cx="17175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VPC 설정</a:t>
            </a:r>
            <a:endParaRPr sz="1900" b="1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  <p:pic>
        <p:nvPicPr>
          <p:cNvPr id="419" name="Google Shape;4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50" y="2657975"/>
            <a:ext cx="2600325" cy="22764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0" name="Google Shape;4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325" y="1772700"/>
            <a:ext cx="3912425" cy="4497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1025" y="1772700"/>
            <a:ext cx="3912425" cy="44979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2" name="Google Shape;422;p25"/>
          <p:cNvSpPr txBox="1">
            <a:spLocks noGrp="1"/>
          </p:cNvSpPr>
          <p:nvPr>
            <p:ph type="title"/>
          </p:nvPr>
        </p:nvSpPr>
        <p:spPr>
          <a:xfrm>
            <a:off x="6767353" y="1024063"/>
            <a:ext cx="21093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900" b="1">
                <a:solidFill>
                  <a:schemeClr val="accent1"/>
                </a:solidFill>
                <a:latin typeface="+mn-ea"/>
                <a:ea typeface="+mn-ea"/>
                <a:cs typeface="Newsreader"/>
                <a:sym typeface="Newsreader"/>
              </a:rPr>
              <a:t>Route-table 설정</a:t>
            </a:r>
            <a:endParaRPr sz="1900" b="1">
              <a:solidFill>
                <a:schemeClr val="accent1"/>
              </a:solidFill>
              <a:latin typeface="+mn-ea"/>
              <a:ea typeface="+mn-ea"/>
              <a:cs typeface="Newsreader"/>
              <a:sym typeface="Newsreader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000000"/>
      </a:accent1>
      <a:accent2>
        <a:srgbClr val="efefef"/>
      </a:accent2>
      <a:accent3>
        <a:srgbClr val="d9d9d9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1006</ep:Words>
  <ep:PresentationFormat>와이드스크린</ep:PresentationFormat>
  <ep:Paragraphs>248</ep:Paragraphs>
  <ep:Slides>34</ep:Slides>
  <ep:Notes>35</ep:Notes>
  <ep:TotalTime>0</ep:TotalTime>
  <ep:HiddenSlides>0</ep:HiddenSlides>
  <ep:MMClips>0</ep:MMClips>
  <ep:HeadingPairs>
    <vt:vector size="4" baseType="variant">
      <vt:variant>
        <vt:lpstr>Themes</vt:lpstr>
      </vt:variant>
      <vt:variant>
        <vt:i4>1</vt:i4>
      </vt:variant>
      <vt:variant>
        <vt:lpstr>Slide Title</vt:lpstr>
      </vt:variant>
      <vt:variant>
        <vt:i4>34</vt:i4>
      </vt:variant>
    </vt:vector>
  </ep:HeadingPairs>
  <ep:TitlesOfParts>
    <vt:vector size="35" baseType="lpstr">
      <vt:lpstr>SlidesMania</vt:lpstr>
      <vt:lpstr>Container Insights</vt:lpstr>
      <vt:lpstr>CloudWatch</vt:lpstr>
      <vt:lpstr>WAFs</vt:lpstr>
      <vt:lpstr>PowerPoint 프레젠테이션</vt:lpstr>
      <vt:lpstr>PowerPoint 프레젠테이션</vt:lpstr>
      <vt:lpstr>팀원 후기</vt:lpstr>
      <vt:lpstr>Backend</vt:lpstr>
      <vt:lpstr>THANK YOU!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2024-04-01T15:23:26.829</dcterms:created>
  <dc:creator>TECH3-26</dc:creator>
  <cp:lastModifiedBy>techbrew</cp:lastModifiedBy>
  <dcterms:modified xsi:type="dcterms:W3CDTF">2024-04-01T06:24:06.465</dcterms:modified>
  <cp:revision>8</cp:revision>
  <dc:title>IaC 클라우드 및  DevOps 서비스 자동화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